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3" r:id="rId1"/>
  </p:sldMasterIdLst>
  <p:notesMasterIdLst>
    <p:notesMasterId r:id="rId8"/>
  </p:notesMasterIdLst>
  <p:sldIdLst>
    <p:sldId id="256" r:id="rId2"/>
    <p:sldId id="429" r:id="rId3"/>
    <p:sldId id="418" r:id="rId4"/>
    <p:sldId id="431" r:id="rId5"/>
    <p:sldId id="427" r:id="rId6"/>
    <p:sldId id="421" r:id="rId7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CCFFCC"/>
    <a:srgbClr val="6600FF"/>
    <a:srgbClr val="007434"/>
    <a:srgbClr val="FF9900"/>
    <a:srgbClr val="A41C1C"/>
    <a:srgbClr val="FF9966"/>
    <a:srgbClr val="CBCF17"/>
    <a:srgbClr val="FF3300"/>
    <a:srgbClr val="E8EC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425" autoAdjust="0"/>
    <p:restoredTop sz="99167" autoAdjust="0"/>
  </p:normalViewPr>
  <p:slideViewPr>
    <p:cSldViewPr>
      <p:cViewPr varScale="1">
        <p:scale>
          <a:sx n="116" d="100"/>
          <a:sy n="116" d="100"/>
        </p:scale>
        <p:origin x="26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2D5CFD-A27F-4F97-BE8B-26A100F5FFFB}" type="doc">
      <dgm:prSet loTypeId="urn:microsoft.com/office/officeart/2005/8/layout/matrix1" loCatId="matrix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63422220-B1F7-4B52-9D28-463F9D072B5A}">
      <dgm:prSet phldrT="[Текст]" custT="1"/>
      <dgm:spPr>
        <a:solidFill>
          <a:schemeClr val="bg2"/>
        </a:solidFill>
      </dgm:spPr>
      <dgm:t>
        <a:bodyPr/>
        <a:lstStyle/>
        <a:p>
          <a:r>
            <a:rPr lang="ru-RU" sz="1800" b="1" i="0" baseline="0" dirty="0" smtClean="0">
              <a:solidFill>
                <a:schemeClr val="tx2"/>
              </a:solidFill>
            </a:rPr>
            <a:t>ГКО</a:t>
          </a:r>
          <a:endParaRPr lang="ru-RU" sz="1800" b="1" i="0" baseline="0" dirty="0">
            <a:solidFill>
              <a:schemeClr val="tx2"/>
            </a:solidFill>
          </a:endParaRPr>
        </a:p>
      </dgm:t>
    </dgm:pt>
    <dgm:pt modelId="{694EE85F-5958-42A5-98D9-4A71F9BB1373}" type="parTrans" cxnId="{84C3D6FB-B51F-4101-8D46-257DBCFC4E1B}">
      <dgm:prSet/>
      <dgm:spPr/>
      <dgm:t>
        <a:bodyPr/>
        <a:lstStyle/>
        <a:p>
          <a:endParaRPr lang="ru-RU"/>
        </a:p>
      </dgm:t>
    </dgm:pt>
    <dgm:pt modelId="{26BB9EB7-0033-4FF1-A4BC-F16E1E91B5B6}" type="sibTrans" cxnId="{84C3D6FB-B51F-4101-8D46-257DBCFC4E1B}">
      <dgm:prSet/>
      <dgm:spPr/>
      <dgm:t>
        <a:bodyPr/>
        <a:lstStyle/>
        <a:p>
          <a:endParaRPr lang="ru-RU"/>
        </a:p>
      </dgm:t>
    </dgm:pt>
    <dgm:pt modelId="{B7CC1D4A-FF6F-433A-8C99-A3ED6FF3F922}">
      <dgm:prSet phldrT="[Текст]" custT="1"/>
      <dgm:spPr>
        <a:gradFill rotWithShape="0">
          <a:gsLst>
            <a:gs pos="100000">
              <a:srgbClr val="00B050"/>
            </a:gs>
            <a:gs pos="100000">
              <a:srgbClr val="00B050"/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ru-RU" sz="1800" b="1" dirty="0" smtClean="0"/>
            <a:t>РОСРЕЕСТР</a:t>
          </a:r>
          <a:r>
            <a:rPr lang="en-US" sz="1800" b="1" dirty="0" smtClean="0"/>
            <a:t> </a:t>
          </a:r>
          <a:r>
            <a:rPr lang="en-US" sz="1300" b="1" dirty="0" smtClean="0"/>
            <a:t>www.rosreestr.ru</a:t>
          </a:r>
          <a:endParaRPr lang="ru-RU" sz="1300" b="1" dirty="0"/>
        </a:p>
      </dgm:t>
    </dgm:pt>
    <dgm:pt modelId="{C9EF99E2-F8A1-469D-8A97-72FDECC9C2B9}" type="parTrans" cxnId="{695529BE-BE01-4879-8EED-F5AF3E594B88}">
      <dgm:prSet/>
      <dgm:spPr/>
      <dgm:t>
        <a:bodyPr/>
        <a:lstStyle/>
        <a:p>
          <a:endParaRPr lang="ru-RU"/>
        </a:p>
      </dgm:t>
    </dgm:pt>
    <dgm:pt modelId="{46B66C50-CAD5-4984-B610-140A2C51C36A}" type="sibTrans" cxnId="{695529BE-BE01-4879-8EED-F5AF3E594B88}">
      <dgm:prSet/>
      <dgm:spPr/>
      <dgm:t>
        <a:bodyPr/>
        <a:lstStyle/>
        <a:p>
          <a:endParaRPr lang="ru-RU"/>
        </a:p>
      </dgm:t>
    </dgm:pt>
    <dgm:pt modelId="{56EC49CB-E2B3-4FC4-AE3E-9E6C54BD9A1E}">
      <dgm:prSet phldrT="[Текст]" custT="1"/>
      <dgm:spPr>
        <a:gradFill rotWithShape="0">
          <a:gsLst>
            <a:gs pos="100000">
              <a:srgbClr val="0070C0"/>
            </a:gs>
            <a:gs pos="100000">
              <a:schemeClr val="accent3">
                <a:hueOff val="3750088"/>
                <a:satOff val="-5627"/>
                <a:lumOff val="-915"/>
                <a:alphaOff val="0"/>
                <a:shade val="93000"/>
                <a:satMod val="13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endParaRPr lang="ru-RU" sz="1300" b="1" i="0" baseline="0" dirty="0" smtClean="0"/>
        </a:p>
        <a:p>
          <a:r>
            <a:rPr lang="ru-RU" sz="1300" b="1" i="0" baseline="0" dirty="0" smtClean="0"/>
            <a:t>Министерство по управлению имуществом и земельным отношениями Пермского края</a:t>
          </a:r>
          <a:endParaRPr lang="ru-RU" sz="1300" b="1" i="0" baseline="0" dirty="0"/>
        </a:p>
      </dgm:t>
    </dgm:pt>
    <dgm:pt modelId="{B5AE88AC-D208-47F4-B1EF-AB3EE5A154DF}" type="parTrans" cxnId="{6055C88D-4F3A-4D01-A97D-B9F2C8F94133}">
      <dgm:prSet/>
      <dgm:spPr/>
      <dgm:t>
        <a:bodyPr/>
        <a:lstStyle/>
        <a:p>
          <a:endParaRPr lang="ru-RU"/>
        </a:p>
      </dgm:t>
    </dgm:pt>
    <dgm:pt modelId="{CC01507A-5D84-4252-882B-E9C8F4015FA3}" type="sibTrans" cxnId="{6055C88D-4F3A-4D01-A97D-B9F2C8F94133}">
      <dgm:prSet/>
      <dgm:spPr/>
      <dgm:t>
        <a:bodyPr/>
        <a:lstStyle/>
        <a:p>
          <a:endParaRPr lang="ru-RU"/>
        </a:p>
      </dgm:t>
    </dgm:pt>
    <dgm:pt modelId="{5C0D180C-07F0-4EE2-A8D5-FB06D3C4C10F}">
      <dgm:prSet phldrT="[Текст]" custT="1"/>
      <dgm:spPr>
        <a:gradFill rotWithShape="0">
          <a:gsLst>
            <a:gs pos="100000">
              <a:schemeClr val="tx2"/>
            </a:gs>
            <a:gs pos="100000">
              <a:schemeClr val="accent3">
                <a:hueOff val="7500176"/>
                <a:satOff val="-11253"/>
                <a:lumOff val="-1830"/>
                <a:alphaOff val="0"/>
                <a:shade val="93000"/>
                <a:satMod val="13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ru-RU" sz="1800" b="1" dirty="0" smtClean="0"/>
            <a:t>ГБУ ЦТИ ПК  </a:t>
          </a:r>
          <a:r>
            <a:rPr lang="en-US" sz="1600" b="1" dirty="0" smtClean="0"/>
            <a:t>www.ctipk.ru</a:t>
          </a:r>
          <a:endParaRPr lang="ru-RU" sz="1600" b="1" dirty="0"/>
        </a:p>
      </dgm:t>
    </dgm:pt>
    <dgm:pt modelId="{E4C428A7-34D9-4D0C-8BCA-75C39B0A15E1}" type="parTrans" cxnId="{C921A81E-506C-48F6-AA4E-5EBE51C23B3A}">
      <dgm:prSet/>
      <dgm:spPr/>
      <dgm:t>
        <a:bodyPr/>
        <a:lstStyle/>
        <a:p>
          <a:endParaRPr lang="ru-RU"/>
        </a:p>
      </dgm:t>
    </dgm:pt>
    <dgm:pt modelId="{DD911ACD-ED62-4345-B4C5-92BC9E6C1083}" type="sibTrans" cxnId="{C921A81E-506C-48F6-AA4E-5EBE51C23B3A}">
      <dgm:prSet/>
      <dgm:spPr/>
      <dgm:t>
        <a:bodyPr/>
        <a:lstStyle/>
        <a:p>
          <a:endParaRPr lang="ru-RU"/>
        </a:p>
      </dgm:t>
    </dgm:pt>
    <dgm:pt modelId="{73D5B560-0E3D-4880-9ACB-31959C34C0E7}">
      <dgm:prSet phldrT="[Текст]"/>
      <dgm:spPr/>
      <dgm:t>
        <a:bodyPr/>
        <a:lstStyle/>
        <a:p>
          <a:r>
            <a:rPr lang="ru-RU" b="1" dirty="0" smtClean="0"/>
            <a:t>Правообладатель объекта недвижимости</a:t>
          </a:r>
          <a:endParaRPr lang="ru-RU" b="1" dirty="0"/>
        </a:p>
      </dgm:t>
    </dgm:pt>
    <dgm:pt modelId="{5AE342FD-372F-4A59-B6CC-B32B57186CBA}" type="parTrans" cxnId="{CE7877D9-17D1-4F1C-A5D8-727034F47CDC}">
      <dgm:prSet/>
      <dgm:spPr/>
      <dgm:t>
        <a:bodyPr/>
        <a:lstStyle/>
        <a:p>
          <a:endParaRPr lang="ru-RU"/>
        </a:p>
      </dgm:t>
    </dgm:pt>
    <dgm:pt modelId="{1DAE2C53-B612-4E2D-B6C1-483B2461A907}" type="sibTrans" cxnId="{CE7877D9-17D1-4F1C-A5D8-727034F47CDC}">
      <dgm:prSet/>
      <dgm:spPr/>
      <dgm:t>
        <a:bodyPr/>
        <a:lstStyle/>
        <a:p>
          <a:endParaRPr lang="ru-RU"/>
        </a:p>
      </dgm:t>
    </dgm:pt>
    <dgm:pt modelId="{41854187-4559-4F17-897A-1CAF17E4DAF0}" type="pres">
      <dgm:prSet presAssocID="{9C2D5CFD-A27F-4F97-BE8B-26A100F5FFFB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A7001EE-0856-4E78-AF36-C0991665E8C6}" type="pres">
      <dgm:prSet presAssocID="{9C2D5CFD-A27F-4F97-BE8B-26A100F5FFFB}" presName="matrix" presStyleCnt="0"/>
      <dgm:spPr/>
    </dgm:pt>
    <dgm:pt modelId="{B9EC5BD3-2CF9-4664-969D-FCD9F7270569}" type="pres">
      <dgm:prSet presAssocID="{9C2D5CFD-A27F-4F97-BE8B-26A100F5FFFB}" presName="tile1" presStyleLbl="node1" presStyleIdx="0" presStyleCnt="4" custLinFactNeighborX="-1636" custLinFactNeighborY="-1694"/>
      <dgm:spPr/>
      <dgm:t>
        <a:bodyPr/>
        <a:lstStyle/>
        <a:p>
          <a:endParaRPr lang="ru-RU"/>
        </a:p>
      </dgm:t>
    </dgm:pt>
    <dgm:pt modelId="{937E06E7-A133-43DE-8113-81785F374B74}" type="pres">
      <dgm:prSet presAssocID="{9C2D5CFD-A27F-4F97-BE8B-26A100F5FFFB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5A6501-2712-4B3A-A18E-04EF5104C553}" type="pres">
      <dgm:prSet presAssocID="{9C2D5CFD-A27F-4F97-BE8B-26A100F5FFFB}" presName="tile2" presStyleLbl="node1" presStyleIdx="1" presStyleCnt="4"/>
      <dgm:spPr/>
      <dgm:t>
        <a:bodyPr/>
        <a:lstStyle/>
        <a:p>
          <a:endParaRPr lang="ru-RU"/>
        </a:p>
      </dgm:t>
    </dgm:pt>
    <dgm:pt modelId="{EF8636CC-17C0-430A-B42B-8D22710C184A}" type="pres">
      <dgm:prSet presAssocID="{9C2D5CFD-A27F-4F97-BE8B-26A100F5FFFB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58A73E-E08D-4194-A947-5F805B182F69}" type="pres">
      <dgm:prSet presAssocID="{9C2D5CFD-A27F-4F97-BE8B-26A100F5FFFB}" presName="tile3" presStyleLbl="node1" presStyleIdx="2" presStyleCnt="4"/>
      <dgm:spPr/>
      <dgm:t>
        <a:bodyPr/>
        <a:lstStyle/>
        <a:p>
          <a:endParaRPr lang="ru-RU"/>
        </a:p>
      </dgm:t>
    </dgm:pt>
    <dgm:pt modelId="{A39A6979-D9C3-48F4-8521-0975B5E23ECD}" type="pres">
      <dgm:prSet presAssocID="{9C2D5CFD-A27F-4F97-BE8B-26A100F5FFFB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EF7773-DE05-4B3E-9EE2-947250F14A00}" type="pres">
      <dgm:prSet presAssocID="{9C2D5CFD-A27F-4F97-BE8B-26A100F5FFFB}" presName="tile4" presStyleLbl="node1" presStyleIdx="3" presStyleCnt="4"/>
      <dgm:spPr/>
      <dgm:t>
        <a:bodyPr/>
        <a:lstStyle/>
        <a:p>
          <a:endParaRPr lang="ru-RU"/>
        </a:p>
      </dgm:t>
    </dgm:pt>
    <dgm:pt modelId="{589A76EF-E215-4AE9-83B5-7F1DCB2C8970}" type="pres">
      <dgm:prSet presAssocID="{9C2D5CFD-A27F-4F97-BE8B-26A100F5FFFB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07CDE7-7597-4AD9-A242-B39D77F15598}" type="pres">
      <dgm:prSet presAssocID="{9C2D5CFD-A27F-4F97-BE8B-26A100F5FFFB}" presName="centerTile" presStyleLbl="fgShp" presStyleIdx="0" presStyleCnt="1" custScaleX="72365" custScaleY="74030" custLinFactNeighborX="-188" custLinFactNeighborY="34134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1D220982-BD18-4B45-BAF3-9C998C5E5F45}" type="presOf" srcId="{56EC49CB-E2B3-4FC4-AE3E-9E6C54BD9A1E}" destId="{EF8636CC-17C0-430A-B42B-8D22710C184A}" srcOrd="1" destOrd="0" presId="urn:microsoft.com/office/officeart/2005/8/layout/matrix1"/>
    <dgm:cxn modelId="{6055C88D-4F3A-4D01-A97D-B9F2C8F94133}" srcId="{63422220-B1F7-4B52-9D28-463F9D072B5A}" destId="{56EC49CB-E2B3-4FC4-AE3E-9E6C54BD9A1E}" srcOrd="1" destOrd="0" parTransId="{B5AE88AC-D208-47F4-B1EF-AB3EE5A154DF}" sibTransId="{CC01507A-5D84-4252-882B-E9C8F4015FA3}"/>
    <dgm:cxn modelId="{4005B65C-5B36-4D99-9128-A9CB36E0541E}" type="presOf" srcId="{9C2D5CFD-A27F-4F97-BE8B-26A100F5FFFB}" destId="{41854187-4559-4F17-897A-1CAF17E4DAF0}" srcOrd="0" destOrd="0" presId="urn:microsoft.com/office/officeart/2005/8/layout/matrix1"/>
    <dgm:cxn modelId="{7F21AA85-2D29-48E9-93EF-732AD618F042}" type="presOf" srcId="{B7CC1D4A-FF6F-433A-8C99-A3ED6FF3F922}" destId="{B9EC5BD3-2CF9-4664-969D-FCD9F7270569}" srcOrd="0" destOrd="0" presId="urn:microsoft.com/office/officeart/2005/8/layout/matrix1"/>
    <dgm:cxn modelId="{695529BE-BE01-4879-8EED-F5AF3E594B88}" srcId="{63422220-B1F7-4B52-9D28-463F9D072B5A}" destId="{B7CC1D4A-FF6F-433A-8C99-A3ED6FF3F922}" srcOrd="0" destOrd="0" parTransId="{C9EF99E2-F8A1-469D-8A97-72FDECC9C2B9}" sibTransId="{46B66C50-CAD5-4984-B610-140A2C51C36A}"/>
    <dgm:cxn modelId="{3023D4A4-99EC-4234-90AB-4AB28382D16B}" type="presOf" srcId="{B7CC1D4A-FF6F-433A-8C99-A3ED6FF3F922}" destId="{937E06E7-A133-43DE-8113-81785F374B74}" srcOrd="1" destOrd="0" presId="urn:microsoft.com/office/officeart/2005/8/layout/matrix1"/>
    <dgm:cxn modelId="{FC5DBD1D-554C-4F48-A1FC-5B23D002E761}" type="presOf" srcId="{63422220-B1F7-4B52-9D28-463F9D072B5A}" destId="{3407CDE7-7597-4AD9-A242-B39D77F15598}" srcOrd="0" destOrd="0" presId="urn:microsoft.com/office/officeart/2005/8/layout/matrix1"/>
    <dgm:cxn modelId="{AD1FD1D9-0393-4C2E-8748-C9453652512E}" type="presOf" srcId="{5C0D180C-07F0-4EE2-A8D5-FB06D3C4C10F}" destId="{1C58A73E-E08D-4194-A947-5F805B182F69}" srcOrd="0" destOrd="0" presId="urn:microsoft.com/office/officeart/2005/8/layout/matrix1"/>
    <dgm:cxn modelId="{64DABBB9-9F50-4DC9-828D-5180BACBA296}" type="presOf" srcId="{5C0D180C-07F0-4EE2-A8D5-FB06D3C4C10F}" destId="{A39A6979-D9C3-48F4-8521-0975B5E23ECD}" srcOrd="1" destOrd="0" presId="urn:microsoft.com/office/officeart/2005/8/layout/matrix1"/>
    <dgm:cxn modelId="{B54329C4-715B-4268-A136-CEDC55CA608C}" type="presOf" srcId="{56EC49CB-E2B3-4FC4-AE3E-9E6C54BD9A1E}" destId="{445A6501-2712-4B3A-A18E-04EF5104C553}" srcOrd="0" destOrd="0" presId="urn:microsoft.com/office/officeart/2005/8/layout/matrix1"/>
    <dgm:cxn modelId="{43183E05-C75B-409D-9187-9C1DCD689409}" type="presOf" srcId="{73D5B560-0E3D-4880-9ACB-31959C34C0E7}" destId="{D1EF7773-DE05-4B3E-9EE2-947250F14A00}" srcOrd="0" destOrd="0" presId="urn:microsoft.com/office/officeart/2005/8/layout/matrix1"/>
    <dgm:cxn modelId="{16777B7B-7D99-4E98-B15D-1AD8C97BED48}" type="presOf" srcId="{73D5B560-0E3D-4880-9ACB-31959C34C0E7}" destId="{589A76EF-E215-4AE9-83B5-7F1DCB2C8970}" srcOrd="1" destOrd="0" presId="urn:microsoft.com/office/officeart/2005/8/layout/matrix1"/>
    <dgm:cxn modelId="{C921A81E-506C-48F6-AA4E-5EBE51C23B3A}" srcId="{63422220-B1F7-4B52-9D28-463F9D072B5A}" destId="{5C0D180C-07F0-4EE2-A8D5-FB06D3C4C10F}" srcOrd="2" destOrd="0" parTransId="{E4C428A7-34D9-4D0C-8BCA-75C39B0A15E1}" sibTransId="{DD911ACD-ED62-4345-B4C5-92BC9E6C1083}"/>
    <dgm:cxn modelId="{84C3D6FB-B51F-4101-8D46-257DBCFC4E1B}" srcId="{9C2D5CFD-A27F-4F97-BE8B-26A100F5FFFB}" destId="{63422220-B1F7-4B52-9D28-463F9D072B5A}" srcOrd="0" destOrd="0" parTransId="{694EE85F-5958-42A5-98D9-4A71F9BB1373}" sibTransId="{26BB9EB7-0033-4FF1-A4BC-F16E1E91B5B6}"/>
    <dgm:cxn modelId="{CE7877D9-17D1-4F1C-A5D8-727034F47CDC}" srcId="{63422220-B1F7-4B52-9D28-463F9D072B5A}" destId="{73D5B560-0E3D-4880-9ACB-31959C34C0E7}" srcOrd="3" destOrd="0" parTransId="{5AE342FD-372F-4A59-B6CC-B32B57186CBA}" sibTransId="{1DAE2C53-B612-4E2D-B6C1-483B2461A907}"/>
    <dgm:cxn modelId="{69442126-9B42-4027-9460-F05CF6E352A3}" type="presParOf" srcId="{41854187-4559-4F17-897A-1CAF17E4DAF0}" destId="{FA7001EE-0856-4E78-AF36-C0991665E8C6}" srcOrd="0" destOrd="0" presId="urn:microsoft.com/office/officeart/2005/8/layout/matrix1"/>
    <dgm:cxn modelId="{B4E6A507-0D64-442F-A594-70E54D0B18E5}" type="presParOf" srcId="{FA7001EE-0856-4E78-AF36-C0991665E8C6}" destId="{B9EC5BD3-2CF9-4664-969D-FCD9F7270569}" srcOrd="0" destOrd="0" presId="urn:microsoft.com/office/officeart/2005/8/layout/matrix1"/>
    <dgm:cxn modelId="{C3817FA7-09A3-4ACE-A313-0C6AC463F78E}" type="presParOf" srcId="{FA7001EE-0856-4E78-AF36-C0991665E8C6}" destId="{937E06E7-A133-43DE-8113-81785F374B74}" srcOrd="1" destOrd="0" presId="urn:microsoft.com/office/officeart/2005/8/layout/matrix1"/>
    <dgm:cxn modelId="{C66A2CA5-5226-4D70-AFBC-B3D17C01A6BF}" type="presParOf" srcId="{FA7001EE-0856-4E78-AF36-C0991665E8C6}" destId="{445A6501-2712-4B3A-A18E-04EF5104C553}" srcOrd="2" destOrd="0" presId="urn:microsoft.com/office/officeart/2005/8/layout/matrix1"/>
    <dgm:cxn modelId="{279B929E-8875-44B9-B8BE-9ACFD9EB69C0}" type="presParOf" srcId="{FA7001EE-0856-4E78-AF36-C0991665E8C6}" destId="{EF8636CC-17C0-430A-B42B-8D22710C184A}" srcOrd="3" destOrd="0" presId="urn:microsoft.com/office/officeart/2005/8/layout/matrix1"/>
    <dgm:cxn modelId="{02745958-DEFC-41DB-9E2A-13E462547243}" type="presParOf" srcId="{FA7001EE-0856-4E78-AF36-C0991665E8C6}" destId="{1C58A73E-E08D-4194-A947-5F805B182F69}" srcOrd="4" destOrd="0" presId="urn:microsoft.com/office/officeart/2005/8/layout/matrix1"/>
    <dgm:cxn modelId="{56AE7DCB-C6D2-4139-AC55-725918E8AA35}" type="presParOf" srcId="{FA7001EE-0856-4E78-AF36-C0991665E8C6}" destId="{A39A6979-D9C3-48F4-8521-0975B5E23ECD}" srcOrd="5" destOrd="0" presId="urn:microsoft.com/office/officeart/2005/8/layout/matrix1"/>
    <dgm:cxn modelId="{9E75A3B5-46B3-4163-996C-85364014C355}" type="presParOf" srcId="{FA7001EE-0856-4E78-AF36-C0991665E8C6}" destId="{D1EF7773-DE05-4B3E-9EE2-947250F14A00}" srcOrd="6" destOrd="0" presId="urn:microsoft.com/office/officeart/2005/8/layout/matrix1"/>
    <dgm:cxn modelId="{1908D6E5-7B8C-4704-996B-841B007F189D}" type="presParOf" srcId="{FA7001EE-0856-4E78-AF36-C0991665E8C6}" destId="{589A76EF-E215-4AE9-83B5-7F1DCB2C8970}" srcOrd="7" destOrd="0" presId="urn:microsoft.com/office/officeart/2005/8/layout/matrix1"/>
    <dgm:cxn modelId="{143A629C-E5AC-4970-9DB8-6764E5CEEE16}" type="presParOf" srcId="{41854187-4559-4F17-897A-1CAF17E4DAF0}" destId="{3407CDE7-7597-4AD9-A242-B39D77F15598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CD536F-9C4D-4907-9CC4-AB01F559DB64}" type="doc">
      <dgm:prSet loTypeId="urn:microsoft.com/office/officeart/2009/layout/CircleArrowProcess" loCatId="cycle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3DB42AA-BB6F-400C-88DB-2CA8E6366057}">
      <dgm:prSet phldrT="[Текст]"/>
      <dgm:spPr/>
      <dgm:t>
        <a:bodyPr/>
        <a:lstStyle/>
        <a:p>
          <a:r>
            <a:rPr lang="en-US" dirty="0" smtClean="0"/>
            <a:t>I </a:t>
          </a:r>
          <a:r>
            <a:rPr lang="ru-RU" dirty="0" smtClean="0"/>
            <a:t>этап Подготовка к проведения ГКО</a:t>
          </a:r>
          <a:endParaRPr lang="ru-RU" dirty="0"/>
        </a:p>
      </dgm:t>
    </dgm:pt>
    <dgm:pt modelId="{DF6612A0-EC3A-4823-A043-F6FB30C8849F}" type="parTrans" cxnId="{04E1833C-4FA1-4A38-856B-E45C112398A1}">
      <dgm:prSet/>
      <dgm:spPr/>
      <dgm:t>
        <a:bodyPr/>
        <a:lstStyle/>
        <a:p>
          <a:endParaRPr lang="ru-RU"/>
        </a:p>
      </dgm:t>
    </dgm:pt>
    <dgm:pt modelId="{CE87B06D-72B8-42A9-BAE0-63F50EE06C5A}" type="sibTrans" cxnId="{04E1833C-4FA1-4A38-856B-E45C112398A1}">
      <dgm:prSet/>
      <dgm:spPr/>
      <dgm:t>
        <a:bodyPr/>
        <a:lstStyle/>
        <a:p>
          <a:endParaRPr lang="ru-RU"/>
        </a:p>
      </dgm:t>
    </dgm:pt>
    <dgm:pt modelId="{2789AF85-CB85-4917-A9CC-C41095E0B768}">
      <dgm:prSet phldrT="[Текст]"/>
      <dgm:spPr/>
      <dgm:t>
        <a:bodyPr/>
        <a:lstStyle/>
        <a:p>
          <a:r>
            <a:rPr lang="en-US" dirty="0" smtClean="0"/>
            <a:t>II </a:t>
          </a:r>
          <a:r>
            <a:rPr lang="ru-RU" dirty="0" smtClean="0"/>
            <a:t>этап Проведение ГКО</a:t>
          </a:r>
          <a:endParaRPr lang="ru-RU" dirty="0"/>
        </a:p>
      </dgm:t>
    </dgm:pt>
    <dgm:pt modelId="{DAB4492E-AD80-4EF2-A0DE-DFF8B42A866F}" type="parTrans" cxnId="{3EEAD41D-8523-4072-8D53-AFB078BD7A0E}">
      <dgm:prSet/>
      <dgm:spPr/>
      <dgm:t>
        <a:bodyPr/>
        <a:lstStyle/>
        <a:p>
          <a:endParaRPr lang="ru-RU"/>
        </a:p>
      </dgm:t>
    </dgm:pt>
    <dgm:pt modelId="{F534D9EB-4A57-45E6-9DFE-99B5AACF7C68}" type="sibTrans" cxnId="{3EEAD41D-8523-4072-8D53-AFB078BD7A0E}">
      <dgm:prSet/>
      <dgm:spPr/>
      <dgm:t>
        <a:bodyPr/>
        <a:lstStyle/>
        <a:p>
          <a:endParaRPr lang="ru-RU"/>
        </a:p>
      </dgm:t>
    </dgm:pt>
    <dgm:pt modelId="{48876740-7486-4F70-843F-1CD3F02C8761}">
      <dgm:prSet phldrT="[Текст]"/>
      <dgm:spPr/>
      <dgm:t>
        <a:bodyPr/>
        <a:lstStyle/>
        <a:p>
          <a:r>
            <a:rPr lang="en-US" dirty="0" smtClean="0"/>
            <a:t>III </a:t>
          </a:r>
          <a:r>
            <a:rPr lang="ru-RU" dirty="0" smtClean="0"/>
            <a:t>этап Информационное сопровождение</a:t>
          </a:r>
          <a:endParaRPr lang="ru-RU" dirty="0"/>
        </a:p>
      </dgm:t>
    </dgm:pt>
    <dgm:pt modelId="{A72BEBAF-9D3C-46A9-B0C0-9C6BFA3CF8D5}" type="parTrans" cxnId="{A6D6E5AE-913E-4C78-BA8C-09859BF37A97}">
      <dgm:prSet/>
      <dgm:spPr/>
      <dgm:t>
        <a:bodyPr/>
        <a:lstStyle/>
        <a:p>
          <a:endParaRPr lang="ru-RU"/>
        </a:p>
      </dgm:t>
    </dgm:pt>
    <dgm:pt modelId="{8AD3E416-5477-43C3-AEDB-73D92ADCFB42}" type="sibTrans" cxnId="{A6D6E5AE-913E-4C78-BA8C-09859BF37A97}">
      <dgm:prSet/>
      <dgm:spPr/>
      <dgm:t>
        <a:bodyPr/>
        <a:lstStyle/>
        <a:p>
          <a:endParaRPr lang="ru-RU"/>
        </a:p>
      </dgm:t>
    </dgm:pt>
    <dgm:pt modelId="{940F1F5C-F255-4ECF-9BFF-E9A35BD2AB5F}" type="pres">
      <dgm:prSet presAssocID="{CDCD536F-9C4D-4907-9CC4-AB01F559DB64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57D4C25C-A2D9-4A1F-B963-7BC5FA8DF7A1}" type="pres">
      <dgm:prSet presAssocID="{83DB42AA-BB6F-400C-88DB-2CA8E6366057}" presName="Accent1" presStyleCnt="0"/>
      <dgm:spPr/>
    </dgm:pt>
    <dgm:pt modelId="{DB5D3319-F576-46E7-9844-3263E473AA8F}" type="pres">
      <dgm:prSet presAssocID="{83DB42AA-BB6F-400C-88DB-2CA8E6366057}" presName="Accent" presStyleLbl="node1" presStyleIdx="0" presStyleCnt="3"/>
      <dgm:spPr>
        <a:solidFill>
          <a:schemeClr val="tx2"/>
        </a:solidFill>
      </dgm:spPr>
    </dgm:pt>
    <dgm:pt modelId="{0394C88F-26EC-4CFF-AF57-DC8C7C27D7BA}" type="pres">
      <dgm:prSet presAssocID="{83DB42AA-BB6F-400C-88DB-2CA8E6366057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59C3A4-7BAB-4811-B5A0-0E23D808B065}" type="pres">
      <dgm:prSet presAssocID="{2789AF85-CB85-4917-A9CC-C41095E0B768}" presName="Accent2" presStyleCnt="0"/>
      <dgm:spPr/>
    </dgm:pt>
    <dgm:pt modelId="{3F2296DB-72D5-4E71-A744-B050486035CC}" type="pres">
      <dgm:prSet presAssocID="{2789AF85-CB85-4917-A9CC-C41095E0B768}" presName="Accent" presStyleLbl="node1" presStyleIdx="1" presStyleCnt="3"/>
      <dgm:spPr>
        <a:solidFill>
          <a:schemeClr val="accent2"/>
        </a:solidFill>
      </dgm:spPr>
    </dgm:pt>
    <dgm:pt modelId="{5617275A-4443-4BF8-A1D1-AA9C05CAD948}" type="pres">
      <dgm:prSet presAssocID="{2789AF85-CB85-4917-A9CC-C41095E0B768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AA7939-1929-4B35-89E4-A89130E5D56F}" type="pres">
      <dgm:prSet presAssocID="{48876740-7486-4F70-843F-1CD3F02C8761}" presName="Accent3" presStyleCnt="0"/>
      <dgm:spPr/>
    </dgm:pt>
    <dgm:pt modelId="{73E0BAA6-CFBD-48AC-82FB-891DFFDCA91C}" type="pres">
      <dgm:prSet presAssocID="{48876740-7486-4F70-843F-1CD3F02C8761}" presName="Accent" presStyleLbl="node1" presStyleIdx="2" presStyleCnt="3"/>
      <dgm:spPr>
        <a:solidFill>
          <a:schemeClr val="accent3"/>
        </a:solidFill>
      </dgm:spPr>
    </dgm:pt>
    <dgm:pt modelId="{28C6EB7B-C4F4-4DCA-A50B-1AD47EFB8527}" type="pres">
      <dgm:prSet presAssocID="{48876740-7486-4F70-843F-1CD3F02C8761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5494E74-F3D9-422B-B11D-7F92EA640E83}" type="presOf" srcId="{48876740-7486-4F70-843F-1CD3F02C8761}" destId="{28C6EB7B-C4F4-4DCA-A50B-1AD47EFB8527}" srcOrd="0" destOrd="0" presId="urn:microsoft.com/office/officeart/2009/layout/CircleArrowProcess"/>
    <dgm:cxn modelId="{3EEAD41D-8523-4072-8D53-AFB078BD7A0E}" srcId="{CDCD536F-9C4D-4907-9CC4-AB01F559DB64}" destId="{2789AF85-CB85-4917-A9CC-C41095E0B768}" srcOrd="1" destOrd="0" parTransId="{DAB4492E-AD80-4EF2-A0DE-DFF8B42A866F}" sibTransId="{F534D9EB-4A57-45E6-9DFE-99B5AACF7C68}"/>
    <dgm:cxn modelId="{A6D6E5AE-913E-4C78-BA8C-09859BF37A97}" srcId="{CDCD536F-9C4D-4907-9CC4-AB01F559DB64}" destId="{48876740-7486-4F70-843F-1CD3F02C8761}" srcOrd="2" destOrd="0" parTransId="{A72BEBAF-9D3C-46A9-B0C0-9C6BFA3CF8D5}" sibTransId="{8AD3E416-5477-43C3-AEDB-73D92ADCFB42}"/>
    <dgm:cxn modelId="{BA626241-77E0-43C9-9B08-EA2D4F02E597}" type="presOf" srcId="{CDCD536F-9C4D-4907-9CC4-AB01F559DB64}" destId="{940F1F5C-F255-4ECF-9BFF-E9A35BD2AB5F}" srcOrd="0" destOrd="0" presId="urn:microsoft.com/office/officeart/2009/layout/CircleArrowProcess"/>
    <dgm:cxn modelId="{04E1833C-4FA1-4A38-856B-E45C112398A1}" srcId="{CDCD536F-9C4D-4907-9CC4-AB01F559DB64}" destId="{83DB42AA-BB6F-400C-88DB-2CA8E6366057}" srcOrd="0" destOrd="0" parTransId="{DF6612A0-EC3A-4823-A043-F6FB30C8849F}" sibTransId="{CE87B06D-72B8-42A9-BAE0-63F50EE06C5A}"/>
    <dgm:cxn modelId="{7C57077B-69F4-4975-86B5-75350CEB9AB9}" type="presOf" srcId="{83DB42AA-BB6F-400C-88DB-2CA8E6366057}" destId="{0394C88F-26EC-4CFF-AF57-DC8C7C27D7BA}" srcOrd="0" destOrd="0" presId="urn:microsoft.com/office/officeart/2009/layout/CircleArrowProcess"/>
    <dgm:cxn modelId="{FCF83886-959C-4AB2-A804-D81894A300EA}" type="presOf" srcId="{2789AF85-CB85-4917-A9CC-C41095E0B768}" destId="{5617275A-4443-4BF8-A1D1-AA9C05CAD948}" srcOrd="0" destOrd="0" presId="urn:microsoft.com/office/officeart/2009/layout/CircleArrowProcess"/>
    <dgm:cxn modelId="{716E995B-760E-4562-B368-942756355B54}" type="presParOf" srcId="{940F1F5C-F255-4ECF-9BFF-E9A35BD2AB5F}" destId="{57D4C25C-A2D9-4A1F-B963-7BC5FA8DF7A1}" srcOrd="0" destOrd="0" presId="urn:microsoft.com/office/officeart/2009/layout/CircleArrowProcess"/>
    <dgm:cxn modelId="{6D3D5BA5-2703-40F3-9EEB-3155A634B433}" type="presParOf" srcId="{57D4C25C-A2D9-4A1F-B963-7BC5FA8DF7A1}" destId="{DB5D3319-F576-46E7-9844-3263E473AA8F}" srcOrd="0" destOrd="0" presId="urn:microsoft.com/office/officeart/2009/layout/CircleArrowProcess"/>
    <dgm:cxn modelId="{9C9D4E7E-0B5C-4167-9E9A-E9DC346FCFC6}" type="presParOf" srcId="{940F1F5C-F255-4ECF-9BFF-E9A35BD2AB5F}" destId="{0394C88F-26EC-4CFF-AF57-DC8C7C27D7BA}" srcOrd="1" destOrd="0" presId="urn:microsoft.com/office/officeart/2009/layout/CircleArrowProcess"/>
    <dgm:cxn modelId="{BE887941-4CD2-4300-8224-B77916787280}" type="presParOf" srcId="{940F1F5C-F255-4ECF-9BFF-E9A35BD2AB5F}" destId="{5459C3A4-7BAB-4811-B5A0-0E23D808B065}" srcOrd="2" destOrd="0" presId="urn:microsoft.com/office/officeart/2009/layout/CircleArrowProcess"/>
    <dgm:cxn modelId="{FF4C5B88-5036-4847-A2E7-37A11D255FD4}" type="presParOf" srcId="{5459C3A4-7BAB-4811-B5A0-0E23D808B065}" destId="{3F2296DB-72D5-4E71-A744-B050486035CC}" srcOrd="0" destOrd="0" presId="urn:microsoft.com/office/officeart/2009/layout/CircleArrowProcess"/>
    <dgm:cxn modelId="{34F5084C-42B7-4039-BDC0-591FB20F53A8}" type="presParOf" srcId="{940F1F5C-F255-4ECF-9BFF-E9A35BD2AB5F}" destId="{5617275A-4443-4BF8-A1D1-AA9C05CAD948}" srcOrd="3" destOrd="0" presId="urn:microsoft.com/office/officeart/2009/layout/CircleArrowProcess"/>
    <dgm:cxn modelId="{04CA4DE5-5459-45D4-B0AD-C65610994419}" type="presParOf" srcId="{940F1F5C-F255-4ECF-9BFF-E9A35BD2AB5F}" destId="{44AA7939-1929-4B35-89E4-A89130E5D56F}" srcOrd="4" destOrd="0" presId="urn:microsoft.com/office/officeart/2009/layout/CircleArrowProcess"/>
    <dgm:cxn modelId="{102EE7DC-DC10-481E-B929-93C1C48E9B3C}" type="presParOf" srcId="{44AA7939-1929-4B35-89E4-A89130E5D56F}" destId="{73E0BAA6-CFBD-48AC-82FB-891DFFDCA91C}" srcOrd="0" destOrd="0" presId="urn:microsoft.com/office/officeart/2009/layout/CircleArrowProcess"/>
    <dgm:cxn modelId="{7B382CE8-F210-4339-8D51-267C4D2212F3}" type="presParOf" srcId="{940F1F5C-F255-4ECF-9BFF-E9A35BD2AB5F}" destId="{28C6EB7B-C4F4-4DCA-A50B-1AD47EFB8527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11DF751-CC0F-4CC1-9BB6-263C6B27915C}" type="datetimeFigureOut">
              <a:rPr lang="ru-RU"/>
              <a:pPr>
                <a:defRPr/>
              </a:pPr>
              <a:t>27.08.2018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9162BCB-7662-45E1-BC50-1C214C7AAB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6855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34947-7BF4-4D92-8D7D-D44F3A192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34947-7BF4-4D92-8D7D-D44F3A192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34947-7BF4-4D92-8D7D-D44F3A192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34947-7BF4-4D92-8D7D-D44F3A192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34947-7BF4-4D92-8D7D-D44F3A192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34947-7BF4-4D92-8D7D-D44F3A192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34947-7BF4-4D92-8D7D-D44F3A192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34947-7BF4-4D92-8D7D-D44F3A192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34947-7BF4-4D92-8D7D-D44F3A192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34947-7BF4-4D92-8D7D-D44F3A192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34947-7BF4-4D92-8D7D-D44F3A192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34947-7BF4-4D92-8D7D-D44F3A192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rosreestr.ru/" TargetMode="External"/><Relationship Id="rId4" Type="http://schemas.openxmlformats.org/officeDocument/2006/relationships/hyperlink" Target="http://www.ctipk.ru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tipk.ru/" TargetMode="External"/><Relationship Id="rId2" Type="http://schemas.openxmlformats.org/officeDocument/2006/relationships/hyperlink" Target="mailto:info@ctipk.ru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rosreestr.ru/" TargetMode="External"/><Relationship Id="rId4" Type="http://schemas.openxmlformats.org/officeDocument/2006/relationships/hyperlink" Target="mailto:59_upr@rosreestr.r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96136" y="142852"/>
            <a:ext cx="3133582" cy="5142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536157" y="6291610"/>
            <a:ext cx="228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+mn-lt"/>
              </a:rPr>
              <a:t>2018</a:t>
            </a:r>
            <a:endParaRPr lang="ru-RU" sz="16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479328" y="2276872"/>
            <a:ext cx="8286427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Государственная кадастровая оценка в Пермском крае                                        Оспаривание кадастровой стоимости в комиссии при управлении 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Росреестра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 Пермскому краю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8940006" y="6577012"/>
            <a:ext cx="203994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1200" b="1" dirty="0" smtClean="0">
                <a:latin typeface="+mn-lt"/>
              </a:rPr>
              <a:t>2</a:t>
            </a:r>
            <a:endParaRPr lang="ru-RU" sz="1200" b="1" dirty="0">
              <a:latin typeface="+mn-lt"/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24" y="594399"/>
            <a:ext cx="8502626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77" y="6531293"/>
            <a:ext cx="8502626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D:\images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536" y="248671"/>
            <a:ext cx="3464527" cy="2305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" name="Заголовок 1"/>
          <p:cNvSpPr txBox="1">
            <a:spLocks/>
          </p:cNvSpPr>
          <p:nvPr/>
        </p:nvSpPr>
        <p:spPr bwMode="auto">
          <a:xfrm>
            <a:off x="110453" y="5659744"/>
            <a:ext cx="8966889" cy="371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Федеральный закон  №237 от 03.07.2016 г. «О государственной кадастровой оценке»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Заголовок 1"/>
          <p:cNvSpPr txBox="1">
            <a:spLocks/>
          </p:cNvSpPr>
          <p:nvPr/>
        </p:nvSpPr>
        <p:spPr bwMode="auto">
          <a:xfrm>
            <a:off x="428007" y="260648"/>
            <a:ext cx="8520443" cy="333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Функции участников процесса государственной кадастровой оценки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925396015"/>
              </p:ext>
            </p:extLst>
          </p:nvPr>
        </p:nvGraphicFramePr>
        <p:xfrm>
          <a:off x="2970447" y="1537215"/>
          <a:ext cx="2945062" cy="27672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0" name="TextBox 56"/>
          <p:cNvSpPr txBox="1"/>
          <p:nvPr/>
        </p:nvSpPr>
        <p:spPr>
          <a:xfrm>
            <a:off x="189999" y="2990899"/>
            <a:ext cx="2708439" cy="338554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>
                <a:solidFill>
                  <a:schemeClr val="tx2"/>
                </a:solidFill>
              </a:rPr>
              <a:t>Расчет кадастр. стоимости</a:t>
            </a:r>
            <a:endParaRPr lang="en-US" sz="1600" b="1" i="1" u="sng" dirty="0" smtClean="0">
              <a:solidFill>
                <a:schemeClr val="tx2"/>
              </a:solidFill>
            </a:endParaRPr>
          </a:p>
        </p:txBody>
      </p:sp>
      <p:sp>
        <p:nvSpPr>
          <p:cNvPr id="43" name="TextBox 56"/>
          <p:cNvSpPr txBox="1"/>
          <p:nvPr/>
        </p:nvSpPr>
        <p:spPr>
          <a:xfrm>
            <a:off x="189998" y="3461849"/>
            <a:ext cx="2708439" cy="338554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>
                <a:solidFill>
                  <a:schemeClr val="tx2"/>
                </a:solidFill>
              </a:rPr>
              <a:t>Рассмотрение замечаний</a:t>
            </a:r>
            <a:endParaRPr lang="en-US" sz="1600" b="1" i="1" u="sng" dirty="0" smtClean="0">
              <a:solidFill>
                <a:schemeClr val="tx2"/>
              </a:solidFill>
            </a:endParaRPr>
          </a:p>
        </p:txBody>
      </p:sp>
      <p:sp>
        <p:nvSpPr>
          <p:cNvPr id="45" name="TextBox 56"/>
          <p:cNvSpPr txBox="1"/>
          <p:nvPr/>
        </p:nvSpPr>
        <p:spPr>
          <a:xfrm>
            <a:off x="190000" y="4459238"/>
            <a:ext cx="4012865" cy="338554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 smtClean="0">
                <a:solidFill>
                  <a:schemeClr val="bg1"/>
                </a:solidFill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</a:rPr>
              <a:t>Предоставление разъяснений</a:t>
            </a:r>
            <a:endParaRPr lang="en-US" sz="1600" b="1" i="1" u="sng" dirty="0" smtClean="0">
              <a:solidFill>
                <a:schemeClr val="tx2"/>
              </a:solidFill>
            </a:endParaRPr>
          </a:p>
        </p:txBody>
      </p:sp>
      <p:sp>
        <p:nvSpPr>
          <p:cNvPr id="47" name="TextBox 56"/>
          <p:cNvSpPr txBox="1"/>
          <p:nvPr/>
        </p:nvSpPr>
        <p:spPr>
          <a:xfrm>
            <a:off x="190000" y="2406990"/>
            <a:ext cx="2708439" cy="338554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>
                <a:solidFill>
                  <a:srgbClr val="00B050"/>
                </a:solidFill>
              </a:rPr>
              <a:t>Фонд данных ГКО</a:t>
            </a:r>
            <a:endParaRPr lang="en-US" sz="1600" b="1" i="1" u="sng" dirty="0" smtClean="0">
              <a:solidFill>
                <a:srgbClr val="00B050"/>
              </a:solidFill>
            </a:endParaRPr>
          </a:p>
        </p:txBody>
      </p:sp>
      <p:sp>
        <p:nvSpPr>
          <p:cNvPr id="48" name="TextBox 56"/>
          <p:cNvSpPr txBox="1"/>
          <p:nvPr/>
        </p:nvSpPr>
        <p:spPr>
          <a:xfrm>
            <a:off x="190000" y="1347843"/>
            <a:ext cx="2708439" cy="338554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>
                <a:solidFill>
                  <a:srgbClr val="00B050"/>
                </a:solidFill>
              </a:rPr>
              <a:t>Госнадзор</a:t>
            </a:r>
            <a:endParaRPr lang="en-US" sz="1600" b="1" dirty="0" smtClean="0">
              <a:solidFill>
                <a:srgbClr val="00B050"/>
              </a:solidFill>
            </a:endParaRPr>
          </a:p>
        </p:txBody>
      </p:sp>
      <p:sp>
        <p:nvSpPr>
          <p:cNvPr id="50" name="TextBox 56"/>
          <p:cNvSpPr txBox="1"/>
          <p:nvPr/>
        </p:nvSpPr>
        <p:spPr>
          <a:xfrm>
            <a:off x="190000" y="908720"/>
            <a:ext cx="4012865" cy="338554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>
                <a:solidFill>
                  <a:srgbClr val="00B050"/>
                </a:solidFill>
              </a:rPr>
              <a:t>Формирование перечня объектов оценки</a:t>
            </a:r>
            <a:endParaRPr lang="en-US" sz="1600" b="1" i="1" u="sng" dirty="0" smtClean="0">
              <a:solidFill>
                <a:srgbClr val="00B050"/>
              </a:solidFill>
            </a:endParaRPr>
          </a:p>
        </p:txBody>
      </p:sp>
      <p:sp>
        <p:nvSpPr>
          <p:cNvPr id="51" name="TextBox 56"/>
          <p:cNvSpPr txBox="1"/>
          <p:nvPr/>
        </p:nvSpPr>
        <p:spPr>
          <a:xfrm>
            <a:off x="4670851" y="908720"/>
            <a:ext cx="4306330" cy="338554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600" b="1" dirty="0" smtClean="0">
                <a:solidFill>
                  <a:schemeClr val="accent1"/>
                </a:solidFill>
              </a:rPr>
              <a:t>   Принятие решения о проведении ГКО</a:t>
            </a:r>
            <a:endParaRPr lang="en-US" sz="1600" b="1" i="1" u="sng" dirty="0" smtClean="0">
              <a:solidFill>
                <a:schemeClr val="accent1"/>
              </a:solidFill>
            </a:endParaRPr>
          </a:p>
        </p:txBody>
      </p:sp>
      <p:sp>
        <p:nvSpPr>
          <p:cNvPr id="61" name="TextBox 56"/>
          <p:cNvSpPr txBox="1"/>
          <p:nvPr/>
        </p:nvSpPr>
        <p:spPr>
          <a:xfrm>
            <a:off x="5972359" y="1367939"/>
            <a:ext cx="3004822" cy="338554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600" dirty="0" smtClean="0">
                <a:solidFill>
                  <a:schemeClr val="bg1"/>
                </a:solidFill>
              </a:rPr>
              <a:t>   </a:t>
            </a:r>
            <a:r>
              <a:rPr lang="ru-RU" sz="1600" b="1" dirty="0" smtClean="0">
                <a:solidFill>
                  <a:schemeClr val="accent1"/>
                </a:solidFill>
              </a:rPr>
              <a:t>Утверждение </a:t>
            </a:r>
            <a:r>
              <a:rPr lang="ru-RU" sz="1600" b="1" dirty="0" err="1" smtClean="0">
                <a:solidFill>
                  <a:schemeClr val="accent1"/>
                </a:solidFill>
              </a:rPr>
              <a:t>госзадания</a:t>
            </a:r>
            <a:endParaRPr lang="en-US" sz="1600" b="1" i="1" u="sng" dirty="0" smtClean="0">
              <a:solidFill>
                <a:schemeClr val="accent1"/>
              </a:solidFill>
            </a:endParaRPr>
          </a:p>
        </p:txBody>
      </p:sp>
      <p:sp>
        <p:nvSpPr>
          <p:cNvPr id="62" name="TextBox 56"/>
          <p:cNvSpPr txBox="1"/>
          <p:nvPr/>
        </p:nvSpPr>
        <p:spPr>
          <a:xfrm>
            <a:off x="5972359" y="1892186"/>
            <a:ext cx="3004822" cy="338554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600" b="1" dirty="0">
                <a:solidFill>
                  <a:schemeClr val="accent1"/>
                </a:solidFill>
              </a:rPr>
              <a:t>Утверждение результатов ГКО</a:t>
            </a:r>
            <a:endParaRPr lang="en-US" sz="1600" b="1" i="1" u="sng" dirty="0">
              <a:solidFill>
                <a:schemeClr val="accent1"/>
              </a:solidFill>
            </a:endParaRPr>
          </a:p>
        </p:txBody>
      </p:sp>
      <p:sp>
        <p:nvSpPr>
          <p:cNvPr id="64" name="TextBox 56"/>
          <p:cNvSpPr txBox="1"/>
          <p:nvPr/>
        </p:nvSpPr>
        <p:spPr>
          <a:xfrm>
            <a:off x="5972359" y="2387223"/>
            <a:ext cx="3004822" cy="338554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600" b="1" dirty="0" smtClean="0">
                <a:solidFill>
                  <a:schemeClr val="accent1"/>
                </a:solidFill>
              </a:rPr>
              <a:t>   Оспаривание в комиссии</a:t>
            </a:r>
            <a:endParaRPr lang="en-US" sz="1600" b="1" i="1" u="sng" dirty="0" smtClean="0">
              <a:solidFill>
                <a:schemeClr val="accent1"/>
              </a:solidFill>
            </a:endParaRPr>
          </a:p>
        </p:txBody>
      </p:sp>
      <p:sp>
        <p:nvSpPr>
          <p:cNvPr id="65" name="TextBox 56"/>
          <p:cNvSpPr txBox="1"/>
          <p:nvPr/>
        </p:nvSpPr>
        <p:spPr>
          <a:xfrm>
            <a:off x="190000" y="1892186"/>
            <a:ext cx="2708439" cy="338554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>
                <a:solidFill>
                  <a:srgbClr val="00B050"/>
                </a:solidFill>
              </a:rPr>
              <a:t>Экспертиза отчета</a:t>
            </a:r>
            <a:endParaRPr lang="en-US" sz="1600" b="1" dirty="0" smtClean="0">
              <a:solidFill>
                <a:srgbClr val="00B050"/>
              </a:solidFill>
            </a:endParaRPr>
          </a:p>
        </p:txBody>
      </p:sp>
      <p:sp>
        <p:nvSpPr>
          <p:cNvPr id="66" name="TextBox 56"/>
          <p:cNvSpPr txBox="1"/>
          <p:nvPr/>
        </p:nvSpPr>
        <p:spPr>
          <a:xfrm>
            <a:off x="190000" y="3952815"/>
            <a:ext cx="2708437" cy="338554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>
                <a:solidFill>
                  <a:schemeClr val="tx2"/>
                </a:solidFill>
              </a:rPr>
              <a:t>Прием деклараций</a:t>
            </a:r>
            <a:endParaRPr lang="en-US" sz="1600" b="1" i="1" u="sng" dirty="0" smtClean="0">
              <a:solidFill>
                <a:schemeClr val="tx2"/>
              </a:solidFill>
            </a:endParaRPr>
          </a:p>
        </p:txBody>
      </p:sp>
      <p:sp>
        <p:nvSpPr>
          <p:cNvPr id="69" name="TextBox 56"/>
          <p:cNvSpPr txBox="1"/>
          <p:nvPr/>
        </p:nvSpPr>
        <p:spPr>
          <a:xfrm>
            <a:off x="5988197" y="2987704"/>
            <a:ext cx="2988983" cy="338554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600" b="1" dirty="0" smtClean="0">
                <a:solidFill>
                  <a:srgbClr val="7030A0"/>
                </a:solidFill>
              </a:rPr>
              <a:t>   Подача декларации</a:t>
            </a:r>
            <a:endParaRPr lang="en-US" sz="1600" b="1" i="1" u="sng" dirty="0" smtClean="0">
              <a:solidFill>
                <a:srgbClr val="7030A0"/>
              </a:solidFill>
            </a:endParaRPr>
          </a:p>
        </p:txBody>
      </p:sp>
      <p:sp>
        <p:nvSpPr>
          <p:cNvPr id="70" name="TextBox 56"/>
          <p:cNvSpPr txBox="1"/>
          <p:nvPr/>
        </p:nvSpPr>
        <p:spPr>
          <a:xfrm>
            <a:off x="5972361" y="3461849"/>
            <a:ext cx="3004819" cy="338554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600" dirty="0" smtClean="0">
                <a:solidFill>
                  <a:schemeClr val="bg1"/>
                </a:solidFill>
              </a:rPr>
              <a:t>   </a:t>
            </a:r>
            <a:r>
              <a:rPr lang="ru-RU" sz="1600" b="1" dirty="0" smtClean="0">
                <a:solidFill>
                  <a:srgbClr val="7030A0"/>
                </a:solidFill>
              </a:rPr>
              <a:t>Предоставление замечаний</a:t>
            </a:r>
            <a:endParaRPr lang="en-US" sz="1600" b="1" i="1" u="sng" dirty="0" smtClean="0">
              <a:solidFill>
                <a:srgbClr val="7030A0"/>
              </a:solidFill>
            </a:endParaRPr>
          </a:p>
        </p:txBody>
      </p:sp>
      <p:sp>
        <p:nvSpPr>
          <p:cNvPr id="71" name="TextBox 56"/>
          <p:cNvSpPr txBox="1"/>
          <p:nvPr/>
        </p:nvSpPr>
        <p:spPr>
          <a:xfrm>
            <a:off x="5978940" y="3950358"/>
            <a:ext cx="2998239" cy="338554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 smtClean="0">
                <a:solidFill>
                  <a:schemeClr val="bg1"/>
                </a:solidFill>
              </a:rPr>
              <a:t>  </a:t>
            </a:r>
            <a:r>
              <a:rPr lang="ru-RU" sz="1600" b="1" dirty="0" smtClean="0">
                <a:solidFill>
                  <a:srgbClr val="7030A0"/>
                </a:solidFill>
              </a:rPr>
              <a:t>Обращение за разъяснениями</a:t>
            </a:r>
            <a:endParaRPr lang="en-US" sz="1600" b="1" i="1" u="sng" dirty="0" smtClean="0">
              <a:solidFill>
                <a:srgbClr val="7030A0"/>
              </a:solidFill>
            </a:endParaRPr>
          </a:p>
        </p:txBody>
      </p:sp>
      <p:sp>
        <p:nvSpPr>
          <p:cNvPr id="72" name="TextBox 56"/>
          <p:cNvSpPr txBox="1"/>
          <p:nvPr/>
        </p:nvSpPr>
        <p:spPr>
          <a:xfrm>
            <a:off x="4770647" y="4444076"/>
            <a:ext cx="4206531" cy="338554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600" dirty="0" smtClean="0">
                <a:solidFill>
                  <a:schemeClr val="bg1"/>
                </a:solidFill>
              </a:rPr>
              <a:t>   </a:t>
            </a:r>
            <a:r>
              <a:rPr lang="ru-RU" sz="1600" b="1" dirty="0" smtClean="0">
                <a:solidFill>
                  <a:srgbClr val="7030A0"/>
                </a:solidFill>
              </a:rPr>
              <a:t>Обращение об исправлении ошибок</a:t>
            </a:r>
            <a:endParaRPr lang="en-US" sz="1600" b="1" i="1" u="sng" dirty="0" smtClean="0">
              <a:solidFill>
                <a:srgbClr val="7030A0"/>
              </a:solidFill>
            </a:endParaRPr>
          </a:p>
        </p:txBody>
      </p:sp>
      <p:sp>
        <p:nvSpPr>
          <p:cNvPr id="73" name="TextBox 56"/>
          <p:cNvSpPr txBox="1"/>
          <p:nvPr/>
        </p:nvSpPr>
        <p:spPr>
          <a:xfrm>
            <a:off x="172182" y="4952531"/>
            <a:ext cx="4012865" cy="584775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 smtClean="0">
                <a:solidFill>
                  <a:schemeClr val="bg1"/>
                </a:solidFill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</a:rPr>
              <a:t>Рассмотрение обращений об исправлении ошибок </a:t>
            </a:r>
            <a:endParaRPr lang="en-US" sz="1600" b="1" i="1" u="sng" dirty="0" smtClean="0">
              <a:solidFill>
                <a:schemeClr val="tx2"/>
              </a:solidFill>
            </a:endParaRPr>
          </a:p>
        </p:txBody>
      </p:sp>
      <p:sp>
        <p:nvSpPr>
          <p:cNvPr id="76" name="TextBox 56"/>
          <p:cNvSpPr txBox="1"/>
          <p:nvPr/>
        </p:nvSpPr>
        <p:spPr>
          <a:xfrm>
            <a:off x="4770646" y="4942986"/>
            <a:ext cx="4206531" cy="584775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600" b="1" dirty="0" smtClean="0">
                <a:solidFill>
                  <a:srgbClr val="7030A0"/>
                </a:solidFill>
              </a:rPr>
              <a:t>   Оспаривание кадастровой стоимости в комиссии и (или) в суд</a:t>
            </a:r>
            <a:r>
              <a:rPr lang="ru-RU" sz="1600" dirty="0" smtClean="0">
                <a:solidFill>
                  <a:schemeClr val="bg1"/>
                </a:solidFill>
              </a:rPr>
              <a:t>е</a:t>
            </a:r>
            <a:endParaRPr lang="en-US" sz="1600" b="1" i="1" u="sng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5518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8940006" y="6577012"/>
            <a:ext cx="203994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1200" b="1" dirty="0" smtClean="0">
                <a:latin typeface="+mn-lt"/>
              </a:rPr>
              <a:t>3</a:t>
            </a:r>
            <a:endParaRPr lang="ru-RU" sz="1200" b="1" dirty="0">
              <a:latin typeface="+mn-lt"/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24" y="594399"/>
            <a:ext cx="8502626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77" y="6531293"/>
            <a:ext cx="8502626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Заголовок 1"/>
          <p:cNvSpPr txBox="1">
            <a:spLocks/>
          </p:cNvSpPr>
          <p:nvPr/>
        </p:nvSpPr>
        <p:spPr bwMode="auto">
          <a:xfrm>
            <a:off x="428007" y="260648"/>
            <a:ext cx="8520443" cy="333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Этапы работ по государственной кадастровой оценке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692221613"/>
              </p:ext>
            </p:extLst>
          </p:nvPr>
        </p:nvGraphicFramePr>
        <p:xfrm>
          <a:off x="-1116632" y="1087192"/>
          <a:ext cx="5271720" cy="493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25" name="Прямая соединительная линия 24"/>
          <p:cNvCxnSpPr/>
          <p:nvPr/>
        </p:nvCxnSpPr>
        <p:spPr>
          <a:xfrm>
            <a:off x="2893768" y="2231215"/>
            <a:ext cx="382088" cy="333689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275856" y="2564904"/>
            <a:ext cx="543414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2848023" y="4103423"/>
            <a:ext cx="382088" cy="333689"/>
          </a:xfrm>
          <a:prstGeom prst="line">
            <a:avLst/>
          </a:prstGeom>
          <a:ln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230111" y="4437112"/>
            <a:ext cx="5434147" cy="0"/>
          </a:xfrm>
          <a:prstGeom prst="line">
            <a:avLst/>
          </a:prstGeom>
          <a:ln>
            <a:solidFill>
              <a:schemeClr val="accent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2796572" y="5615591"/>
            <a:ext cx="382088" cy="333689"/>
          </a:xfrm>
          <a:prstGeom prst="line">
            <a:avLst/>
          </a:prstGeom>
          <a:ln>
            <a:solidFill>
              <a:schemeClr val="accent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178660" y="5954960"/>
            <a:ext cx="5434147" cy="0"/>
          </a:xfrm>
          <a:prstGeom prst="line">
            <a:avLst/>
          </a:prstGeom>
          <a:ln>
            <a:solidFill>
              <a:schemeClr val="accent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230111" y="1320841"/>
            <a:ext cx="591388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tx2"/>
                </a:solidFill>
              </a:rPr>
              <a:t>Сбор и обработка информации, необходимой для определения кадастровой стоимости, осуществляются бюджетным учреждением в соответствии с методическими указаниями о государственной кадастровой оценке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303957" y="2780928"/>
            <a:ext cx="591388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1600" dirty="0" smtClean="0">
                <a:solidFill>
                  <a:schemeClr val="accent2"/>
                </a:solidFill>
              </a:rPr>
              <a:t>Обработка перечня ОН</a:t>
            </a:r>
            <a:r>
              <a:rPr lang="en-US" sz="1600" dirty="0" smtClean="0">
                <a:solidFill>
                  <a:schemeClr val="accent2"/>
                </a:solidFill>
              </a:rPr>
              <a:t>;</a:t>
            </a:r>
            <a:endParaRPr lang="ru-RU" sz="1600" dirty="0" smtClean="0">
              <a:solidFill>
                <a:schemeClr val="accent2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sz="1600" dirty="0" smtClean="0">
                <a:solidFill>
                  <a:schemeClr val="accent2"/>
                </a:solidFill>
              </a:rPr>
              <a:t>Определение КС</a:t>
            </a:r>
            <a:r>
              <a:rPr lang="en-US" sz="1600" dirty="0" smtClean="0">
                <a:solidFill>
                  <a:schemeClr val="accent2"/>
                </a:solidFill>
              </a:rPr>
              <a:t>;</a:t>
            </a:r>
            <a:endParaRPr lang="ru-RU" sz="1600" dirty="0" smtClean="0">
              <a:solidFill>
                <a:schemeClr val="accent2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sz="1600" dirty="0" smtClean="0">
                <a:solidFill>
                  <a:schemeClr val="accent2"/>
                </a:solidFill>
              </a:rPr>
              <a:t>Формирование проекта отчета</a:t>
            </a:r>
            <a:r>
              <a:rPr lang="en-US" sz="1600" dirty="0" smtClean="0">
                <a:solidFill>
                  <a:schemeClr val="accent2"/>
                </a:solidFill>
              </a:rPr>
              <a:t>;</a:t>
            </a:r>
            <a:endParaRPr lang="ru-RU" sz="1600" dirty="0" smtClean="0">
              <a:solidFill>
                <a:schemeClr val="accent2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sz="1600" dirty="0" smtClean="0">
                <a:solidFill>
                  <a:schemeClr val="accent2"/>
                </a:solidFill>
              </a:rPr>
              <a:t>Экспертиза проекта отчета</a:t>
            </a:r>
            <a:r>
              <a:rPr lang="en-US" sz="1600" dirty="0" smtClean="0">
                <a:solidFill>
                  <a:schemeClr val="accent2"/>
                </a:solidFill>
              </a:rPr>
              <a:t>;</a:t>
            </a:r>
            <a:endParaRPr lang="ru-RU" sz="1600" dirty="0" smtClean="0">
              <a:solidFill>
                <a:schemeClr val="accent2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sz="1600" dirty="0" smtClean="0">
                <a:solidFill>
                  <a:schemeClr val="accent2"/>
                </a:solidFill>
              </a:rPr>
              <a:t>Обеспечение публичности результатов ГКО</a:t>
            </a:r>
            <a:r>
              <a:rPr lang="en-US" sz="1600" dirty="0" smtClean="0">
                <a:solidFill>
                  <a:schemeClr val="accent2"/>
                </a:solidFill>
              </a:rPr>
              <a:t>;</a:t>
            </a:r>
            <a:endParaRPr lang="ru-RU" sz="1600" dirty="0" smtClean="0">
              <a:solidFill>
                <a:schemeClr val="accent2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sz="1600" dirty="0" smtClean="0">
                <a:solidFill>
                  <a:schemeClr val="accent2"/>
                </a:solidFill>
              </a:rPr>
              <a:t>Утверждение результатов ГКО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3303956" y="4799083"/>
            <a:ext cx="59138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Определение КС вновь учтенных ОН</a:t>
            </a: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</a:rPr>
              <a:t>;</a:t>
            </a:r>
            <a:endParaRPr lang="ru-RU" sz="16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Предоставление разъяснений и рассмотрение обращений по итогам ГКО</a:t>
            </a: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</a:rPr>
              <a:t>,</a:t>
            </a:r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 исправление ошибок</a:t>
            </a:r>
          </a:p>
        </p:txBody>
      </p:sp>
    </p:spTree>
    <p:extLst>
      <p:ext uri="{BB962C8B-B14F-4D97-AF65-F5344CB8AC3E}">
        <p14:creationId xmlns:p14="http://schemas.microsoft.com/office/powerpoint/2010/main" val="140889743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8940006" y="6577012"/>
            <a:ext cx="203994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1200" b="1" dirty="0" smtClean="0">
                <a:latin typeface="+mn-lt"/>
              </a:rPr>
              <a:t>4</a:t>
            </a:r>
            <a:endParaRPr lang="ru-RU" sz="1200" b="1" dirty="0">
              <a:latin typeface="+mn-lt"/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24" y="594399"/>
            <a:ext cx="8502626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77" y="6531293"/>
            <a:ext cx="8502626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605499" y="1028035"/>
            <a:ext cx="3858844" cy="15696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Определение кадастровой стоимости</a:t>
            </a:r>
          </a:p>
          <a:p>
            <a:pPr marL="180000" lvl="0"/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о</a:t>
            </a:r>
            <a:r>
              <a:rPr lang="ru-RU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бъектов недвижимости( за исключением земельных участков)</a:t>
            </a:r>
          </a:p>
          <a:p>
            <a:pPr marL="180000" lvl="0"/>
            <a:r>
              <a:rPr lang="ru-RU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Пермского края</a:t>
            </a:r>
            <a:endParaRPr lang="ru-RU" sz="1600" b="1" dirty="0">
              <a:solidFill>
                <a:schemeClr val="tx1">
                  <a:lumMod val="50000"/>
                  <a:lumOff val="50000"/>
                </a:schemeClr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35" y="1476075"/>
            <a:ext cx="655200" cy="655200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1403377" y="614212"/>
            <a:ext cx="1704905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2018 год</a:t>
            </a:r>
            <a:endParaRPr lang="ru-RU" sz="1600" b="1" dirty="0">
              <a:solidFill>
                <a:schemeClr val="accent3">
                  <a:lumMod val="75000"/>
                </a:schemeClr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5" name="Заголовок 1"/>
          <p:cNvSpPr txBox="1">
            <a:spLocks/>
          </p:cNvSpPr>
          <p:nvPr/>
        </p:nvSpPr>
        <p:spPr bwMode="auto">
          <a:xfrm>
            <a:off x="428007" y="260648"/>
            <a:ext cx="8520443" cy="333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Государственная кадастровая оценка в Пермском крае</a:t>
            </a:r>
          </a:p>
        </p:txBody>
      </p:sp>
      <p:sp>
        <p:nvSpPr>
          <p:cNvPr id="37" name="TextBox 12"/>
          <p:cNvSpPr txBox="1"/>
          <p:nvPr/>
        </p:nvSpPr>
        <p:spPr>
          <a:xfrm>
            <a:off x="5206345" y="3500135"/>
            <a:ext cx="381184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Проверка проекта отчета</a:t>
            </a:r>
          </a:p>
          <a:p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10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рабочих дней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ru-RU" sz="500" b="1" dirty="0">
              <a:solidFill>
                <a:srgbClr val="FF0000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Размещение в фонде данных ГКО</a:t>
            </a: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60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календарных дней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ru-RU" sz="5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Предоставление замечаний </a:t>
            </a:r>
            <a:endParaRPr lang="ru-RU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50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дней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722470" y="2953646"/>
            <a:ext cx="4178239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/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РЕГЛАМЕНТНЫЕ ПРОЦЕДУРЫ </a:t>
            </a:r>
            <a:endParaRPr lang="ru-RU" sz="1400" b="1" dirty="0">
              <a:solidFill>
                <a:schemeClr val="tx1">
                  <a:lumMod val="50000"/>
                  <a:lumOff val="50000"/>
                </a:schemeClr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4867352" y="5163968"/>
            <a:ext cx="351393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ash"/>
            <a:headEnd type="oval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4866535" y="4404234"/>
            <a:ext cx="33981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ash"/>
            <a:headEnd type="oval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4866535" y="3692994"/>
            <a:ext cx="35221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ash"/>
            <a:headEnd type="oval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endCxn id="43" idx="4"/>
          </p:cNvCxnSpPr>
          <p:nvPr/>
        </p:nvCxnSpPr>
        <p:spPr>
          <a:xfrm flipH="1" flipV="1">
            <a:off x="4861499" y="3256059"/>
            <a:ext cx="5036" cy="1869456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Овал 42"/>
          <p:cNvSpPr/>
          <p:nvPr/>
        </p:nvSpPr>
        <p:spPr>
          <a:xfrm>
            <a:off x="4758899" y="3051343"/>
            <a:ext cx="205200" cy="20471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222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547890" y="4547052"/>
            <a:ext cx="1704905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2019 год</a:t>
            </a:r>
            <a:endParaRPr lang="ru-RU" sz="1600" b="1" dirty="0">
              <a:solidFill>
                <a:schemeClr val="accent3">
                  <a:lumMod val="75000"/>
                </a:schemeClr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70" y="3178006"/>
            <a:ext cx="655200" cy="655200"/>
          </a:xfrm>
          <a:prstGeom prst="rect">
            <a:avLst/>
          </a:prstGeom>
        </p:spPr>
      </p:pic>
      <p:sp>
        <p:nvSpPr>
          <p:cNvPr id="28" name="Прямоугольник 27"/>
          <p:cNvSpPr/>
          <p:nvPr/>
        </p:nvSpPr>
        <p:spPr>
          <a:xfrm>
            <a:off x="593643" y="2716341"/>
            <a:ext cx="3707564" cy="15696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Подготовка к проведению государственной кадастровой оценки</a:t>
            </a:r>
          </a:p>
          <a:p>
            <a:pPr marL="180000" lvl="0"/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з</a:t>
            </a:r>
            <a:r>
              <a:rPr lang="ru-RU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емельных участков населенных пунктов </a:t>
            </a:r>
          </a:p>
          <a:p>
            <a:pPr marL="180000" lvl="0"/>
            <a:r>
              <a:rPr lang="ru-RU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Пермского края</a:t>
            </a:r>
            <a:endParaRPr lang="ru-RU" sz="1600" b="1" dirty="0">
              <a:solidFill>
                <a:schemeClr val="tx1">
                  <a:lumMod val="50000"/>
                  <a:lumOff val="50000"/>
                </a:schemeClr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05499" y="4925076"/>
            <a:ext cx="3701361" cy="132343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Определение кадастровой стоимости</a:t>
            </a:r>
          </a:p>
          <a:p>
            <a:pPr marL="180000" lvl="0"/>
            <a:r>
              <a:rPr lang="ru-RU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з</a:t>
            </a:r>
            <a:r>
              <a:rPr lang="ru-RU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емельных участков населенных пунктов  </a:t>
            </a:r>
          </a:p>
          <a:p>
            <a:pPr marL="180000" lvl="0"/>
            <a:r>
              <a:rPr lang="ru-RU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Пермского края</a:t>
            </a:r>
            <a:endParaRPr lang="ru-RU" sz="1600" b="1" dirty="0">
              <a:solidFill>
                <a:schemeClr val="tx1">
                  <a:lumMod val="50000"/>
                  <a:lumOff val="50000"/>
                </a:schemeClr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70" y="5229200"/>
            <a:ext cx="655200" cy="655200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 flipH="1" flipV="1">
            <a:off x="4144503" y="2596209"/>
            <a:ext cx="647481" cy="3089140"/>
          </a:xfrm>
          <a:prstGeom prst="line">
            <a:avLst/>
          </a:prstGeom>
          <a:ln w="254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832135" y="2597695"/>
            <a:ext cx="3312368" cy="0"/>
          </a:xfrm>
          <a:prstGeom prst="line">
            <a:avLst/>
          </a:prstGeom>
          <a:ln w="254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>
            <a:spLocks noChangeArrowheads="1"/>
          </p:cNvSpPr>
          <p:nvPr/>
        </p:nvSpPr>
        <p:spPr bwMode="auto">
          <a:xfrm>
            <a:off x="4633021" y="869049"/>
            <a:ext cx="4069936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ru-RU" altLang="ru-RU" sz="1400" b="1" i="1" dirty="0" smtClean="0">
                <a:solidFill>
                  <a:schemeClr val="tx2"/>
                </a:solidFill>
                <a:latin typeface="Segoe UI" pitchFamily="34" charset="0"/>
                <a:cs typeface="Segoe UI" pitchFamily="34" charset="0"/>
              </a:rPr>
              <a:t>Проект отчета о государственной </a:t>
            </a:r>
            <a:r>
              <a:rPr lang="ru-RU" altLang="ru-RU" sz="1400" b="1" i="1" dirty="0">
                <a:solidFill>
                  <a:schemeClr val="tx2"/>
                </a:solidFill>
                <a:latin typeface="Segoe UI" pitchFamily="34" charset="0"/>
                <a:cs typeface="Segoe UI" pitchFamily="34" charset="0"/>
              </a:rPr>
              <a:t>кадастровой</a:t>
            </a:r>
            <a:r>
              <a:rPr lang="ru-RU" altLang="ru-RU" sz="1400" b="1" i="1" dirty="0" smtClean="0">
                <a:solidFill>
                  <a:schemeClr val="tx2"/>
                </a:solidFill>
                <a:latin typeface="Segoe UI" pitchFamily="34" charset="0"/>
                <a:cs typeface="Segoe UI" pitchFamily="34" charset="0"/>
              </a:rPr>
              <a:t> оценке объектов недвижимости (за исключением земельных участков)</a:t>
            </a:r>
            <a:r>
              <a:rPr lang="en-US" altLang="ru-RU" sz="1400" b="1" i="1" dirty="0" smtClean="0">
                <a:solidFill>
                  <a:schemeClr val="tx2"/>
                </a:solidFill>
                <a:latin typeface="Segoe UI" pitchFamily="34" charset="0"/>
                <a:cs typeface="Segoe UI" pitchFamily="34" charset="0"/>
              </a:rPr>
              <a:t>,</a:t>
            </a:r>
            <a:r>
              <a:rPr lang="ru-RU" altLang="ru-RU" sz="1400" b="1" i="1" dirty="0" smtClean="0">
                <a:solidFill>
                  <a:schemeClr val="tx2"/>
                </a:solidFill>
                <a:latin typeface="Segoe UI" pitchFamily="34" charset="0"/>
                <a:cs typeface="Segoe UI" pitchFamily="34" charset="0"/>
              </a:rPr>
              <a:t> </a:t>
            </a:r>
            <a:r>
              <a:rPr lang="ru-RU" altLang="ru-RU" sz="1400" b="1" i="1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а также информация о порядке направления замечаний к </a:t>
            </a:r>
            <a:r>
              <a:rPr lang="ru-RU" altLang="ru-RU" sz="1400" b="1" i="1" dirty="0" smtClean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проекту отчета, </a:t>
            </a:r>
            <a:r>
              <a:rPr lang="ru-RU" altLang="ru-RU" sz="1400" b="1" i="1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размещены на сайте ГБУ ЦТИ ПК </a:t>
            </a:r>
            <a:r>
              <a:rPr lang="ru-RU" altLang="ru-RU" sz="1400" b="1" i="1" dirty="0">
                <a:solidFill>
                  <a:schemeClr val="bg1">
                    <a:lumMod val="50000"/>
                  </a:schemeClr>
                </a:solidFill>
                <a:latin typeface="Segoe UI" pitchFamily="34" charset="0"/>
                <a:cs typeface="Segoe UI" pitchFamily="34" charset="0"/>
              </a:rPr>
              <a:t>(</a:t>
            </a:r>
            <a:r>
              <a:rPr lang="en-US" altLang="ru-RU" sz="1400" b="1" i="1" dirty="0" smtClean="0">
                <a:solidFill>
                  <a:srgbClr val="006FB8"/>
                </a:solidFill>
                <a:latin typeface="Segoe UI" pitchFamily="34" charset="0"/>
                <a:cs typeface="Segoe UI" pitchFamily="34" charset="0"/>
                <a:hlinkClick r:id="rId4"/>
              </a:rPr>
              <a:t>www.ctipk.ru</a:t>
            </a:r>
            <a:r>
              <a:rPr lang="en-US" altLang="ru-RU" sz="1400" b="1" i="1" dirty="0" smtClean="0">
                <a:solidFill>
                  <a:schemeClr val="bg1">
                    <a:lumMod val="50000"/>
                  </a:schemeClr>
                </a:solidFill>
                <a:latin typeface="Segoe UI" pitchFamily="34" charset="0"/>
                <a:cs typeface="Segoe UI" pitchFamily="34" charset="0"/>
              </a:rPr>
              <a:t>)</a:t>
            </a:r>
            <a:r>
              <a:rPr lang="ru-RU" altLang="ru-RU" sz="1400" b="1" i="1" dirty="0" smtClean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и </a:t>
            </a:r>
            <a:r>
              <a:rPr lang="ru-RU" altLang="ru-RU" sz="1400" b="1" i="1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на портале </a:t>
            </a:r>
            <a:r>
              <a:rPr lang="ru-RU" altLang="ru-RU" sz="1400" b="1" i="1" dirty="0" err="1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Росреестра</a:t>
            </a:r>
            <a:r>
              <a:rPr lang="ru-RU" altLang="ru-RU" sz="1400" b="1" i="1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altLang="ru-RU" sz="1400" b="1" i="1" dirty="0" smtClean="0">
                <a:solidFill>
                  <a:schemeClr val="bg1">
                    <a:lumMod val="50000"/>
                  </a:schemeClr>
                </a:solidFill>
                <a:latin typeface="Segoe UI" pitchFamily="34" charset="0"/>
                <a:cs typeface="Segoe UI" pitchFamily="34" charset="0"/>
              </a:rPr>
              <a:t>(</a:t>
            </a:r>
            <a:r>
              <a:rPr lang="en-US" altLang="ru-RU" sz="1400" b="1" i="1" dirty="0" smtClean="0">
                <a:solidFill>
                  <a:srgbClr val="006FB8"/>
                </a:solidFill>
                <a:latin typeface="Segoe UI" pitchFamily="34" charset="0"/>
                <a:cs typeface="Segoe UI" pitchFamily="34" charset="0"/>
                <a:hlinkClick r:id="rId5"/>
              </a:rPr>
              <a:t>www.rosreestr.ru</a:t>
            </a:r>
            <a:r>
              <a:rPr lang="en-US" altLang="ru-RU" sz="1400" b="1" i="1" dirty="0" smtClean="0">
                <a:solidFill>
                  <a:schemeClr val="bg1">
                    <a:lumMod val="50000"/>
                  </a:schemeClr>
                </a:solidFill>
                <a:latin typeface="Segoe UI" pitchFamily="34" charset="0"/>
                <a:cs typeface="Segoe UI" pitchFamily="34" charset="0"/>
              </a:rPr>
              <a:t>)</a:t>
            </a:r>
            <a:endParaRPr lang="ru-RU" altLang="ru-RU" sz="1400" b="1" i="1" dirty="0">
              <a:solidFill>
                <a:schemeClr val="bg1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 flipH="1">
            <a:off x="4791984" y="5674647"/>
            <a:ext cx="4039210" cy="0"/>
          </a:xfrm>
          <a:prstGeom prst="line">
            <a:avLst/>
          </a:prstGeom>
          <a:ln w="254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566120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8940006" y="6577012"/>
            <a:ext cx="203994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1200" b="1" dirty="0" smtClean="0">
                <a:latin typeface="+mn-lt"/>
              </a:rPr>
              <a:t>5</a:t>
            </a:r>
            <a:endParaRPr lang="ru-RU" sz="1200" b="1" dirty="0">
              <a:latin typeface="+mn-lt"/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24" y="594399"/>
            <a:ext cx="8502626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77" y="6531293"/>
            <a:ext cx="8502626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Заголовок 1"/>
          <p:cNvSpPr txBox="1">
            <a:spLocks/>
          </p:cNvSpPr>
          <p:nvPr/>
        </p:nvSpPr>
        <p:spPr bwMode="auto">
          <a:xfrm>
            <a:off x="428007" y="260648"/>
            <a:ext cx="8520443" cy="333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Оспаривание кадастровой стоимости в комиссии при управлении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Росреестра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56"/>
          <p:cNvSpPr txBox="1"/>
          <p:nvPr/>
        </p:nvSpPr>
        <p:spPr>
          <a:xfrm>
            <a:off x="2016156" y="1004924"/>
            <a:ext cx="4885067" cy="3385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   Заявление об оспаривании кадастровой стоимости</a:t>
            </a:r>
            <a:endParaRPr lang="en-US" sz="1600" b="1" i="1" u="sng" dirty="0" smtClean="0">
              <a:solidFill>
                <a:schemeClr val="bg1"/>
              </a:solidFill>
            </a:endParaRPr>
          </a:p>
        </p:txBody>
      </p:sp>
      <p:sp>
        <p:nvSpPr>
          <p:cNvPr id="51" name="Овал 50"/>
          <p:cNvSpPr>
            <a:spLocks noChangeAspect="1"/>
          </p:cNvSpPr>
          <p:nvPr/>
        </p:nvSpPr>
        <p:spPr>
          <a:xfrm>
            <a:off x="1836156" y="983478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solidFill>
                  <a:srgbClr val="0070C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1</a:t>
            </a:r>
            <a:endParaRPr lang="ru-RU" sz="1600" b="1" dirty="0">
              <a:solidFill>
                <a:srgbClr val="0070C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52" name="TextBox 56"/>
          <p:cNvSpPr txBox="1"/>
          <p:nvPr/>
        </p:nvSpPr>
        <p:spPr>
          <a:xfrm>
            <a:off x="1535435" y="2422216"/>
            <a:ext cx="2923255" cy="83099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600" dirty="0">
                <a:solidFill>
                  <a:schemeClr val="bg1"/>
                </a:solidFill>
              </a:rPr>
              <a:t>Д</a:t>
            </a:r>
            <a:r>
              <a:rPr lang="ru-RU" sz="1600" dirty="0" smtClean="0">
                <a:solidFill>
                  <a:schemeClr val="bg1"/>
                </a:solidFill>
              </a:rPr>
              <a:t>окументы</a:t>
            </a:r>
            <a:r>
              <a:rPr lang="ru-RU" sz="1600" dirty="0">
                <a:solidFill>
                  <a:schemeClr val="bg1"/>
                </a:solidFill>
              </a:rPr>
              <a:t>, подтверждающие недостоверность сведений об объекте недвижимости</a:t>
            </a:r>
          </a:p>
        </p:txBody>
      </p:sp>
      <p:sp>
        <p:nvSpPr>
          <p:cNvPr id="53" name="Овал 52"/>
          <p:cNvSpPr>
            <a:spLocks noChangeAspect="1"/>
          </p:cNvSpPr>
          <p:nvPr/>
        </p:nvSpPr>
        <p:spPr>
          <a:xfrm>
            <a:off x="1401962" y="2637995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>
                <a:solidFill>
                  <a:srgbClr val="0070C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2</a:t>
            </a:r>
          </a:p>
        </p:txBody>
      </p:sp>
      <p:sp>
        <p:nvSpPr>
          <p:cNvPr id="54" name="TextBox 56"/>
          <p:cNvSpPr txBox="1"/>
          <p:nvPr/>
        </p:nvSpPr>
        <p:spPr>
          <a:xfrm>
            <a:off x="1535435" y="1580207"/>
            <a:ext cx="2923255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solidFill>
                  <a:schemeClr val="tx2"/>
                </a:solidFill>
              </a:rPr>
              <a:t>По недостоверности сведений об объекте недвижимости</a:t>
            </a:r>
            <a:endParaRPr lang="en-US" sz="1600" b="1" u="sng" dirty="0" smtClean="0">
              <a:solidFill>
                <a:schemeClr val="tx2"/>
              </a:solidFill>
            </a:endParaRPr>
          </a:p>
        </p:txBody>
      </p:sp>
      <p:sp>
        <p:nvSpPr>
          <p:cNvPr id="55" name="TextBox 56"/>
          <p:cNvSpPr txBox="1"/>
          <p:nvPr/>
        </p:nvSpPr>
        <p:spPr>
          <a:xfrm>
            <a:off x="4688228" y="1580206"/>
            <a:ext cx="2891314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solidFill>
                  <a:schemeClr val="tx2"/>
                </a:solidFill>
              </a:rPr>
              <a:t>Установление рыночной стоимости</a:t>
            </a:r>
          </a:p>
        </p:txBody>
      </p:sp>
      <p:sp>
        <p:nvSpPr>
          <p:cNvPr id="56" name="TextBox 56"/>
          <p:cNvSpPr txBox="1"/>
          <p:nvPr/>
        </p:nvSpPr>
        <p:spPr>
          <a:xfrm>
            <a:off x="4688227" y="2422216"/>
            <a:ext cx="2865910" cy="844143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 smtClean="0">
                <a:solidFill>
                  <a:schemeClr val="bg1"/>
                </a:solidFill>
              </a:rPr>
              <a:t>Отчет об определении рыночной стоимости объекта недвижимости</a:t>
            </a:r>
            <a:endParaRPr lang="en-US" sz="1600" b="1" i="1" u="sng" dirty="0" smtClean="0">
              <a:solidFill>
                <a:schemeClr val="bg1"/>
              </a:solidFill>
            </a:endParaRPr>
          </a:p>
        </p:txBody>
      </p:sp>
      <p:sp>
        <p:nvSpPr>
          <p:cNvPr id="58" name="TextBox 56"/>
          <p:cNvSpPr txBox="1"/>
          <p:nvPr/>
        </p:nvSpPr>
        <p:spPr>
          <a:xfrm>
            <a:off x="2123728" y="3602811"/>
            <a:ext cx="4777495" cy="3385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   Рассмотрение заявления к комиссии</a:t>
            </a:r>
            <a:endParaRPr lang="en-US" sz="1600" b="1" i="1" u="sng" dirty="0" smtClean="0">
              <a:solidFill>
                <a:schemeClr val="bg1"/>
              </a:solidFill>
            </a:endParaRPr>
          </a:p>
        </p:txBody>
      </p:sp>
      <p:sp>
        <p:nvSpPr>
          <p:cNvPr id="60" name="Овал 59"/>
          <p:cNvSpPr>
            <a:spLocks noChangeAspect="1"/>
          </p:cNvSpPr>
          <p:nvPr/>
        </p:nvSpPr>
        <p:spPr>
          <a:xfrm>
            <a:off x="7362983" y="2657714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>
                <a:solidFill>
                  <a:srgbClr val="0070C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2</a:t>
            </a:r>
          </a:p>
        </p:txBody>
      </p:sp>
      <p:sp>
        <p:nvSpPr>
          <p:cNvPr id="61" name="Овал 60"/>
          <p:cNvSpPr>
            <a:spLocks noChangeAspect="1"/>
          </p:cNvSpPr>
          <p:nvPr/>
        </p:nvSpPr>
        <p:spPr>
          <a:xfrm>
            <a:off x="1943728" y="3602811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solidFill>
                  <a:srgbClr val="0070C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3</a:t>
            </a:r>
            <a:endParaRPr lang="ru-RU" sz="1600" b="1" dirty="0">
              <a:solidFill>
                <a:srgbClr val="0070C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2" name="TextBox 56"/>
          <p:cNvSpPr txBox="1"/>
          <p:nvPr/>
        </p:nvSpPr>
        <p:spPr>
          <a:xfrm>
            <a:off x="239349" y="3900372"/>
            <a:ext cx="1287088" cy="58477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 Физическое лицо</a:t>
            </a:r>
            <a:endParaRPr lang="en-US" sz="1600" b="1" i="1" u="sng" dirty="0" smtClean="0">
              <a:solidFill>
                <a:schemeClr val="bg1"/>
              </a:solidFill>
            </a:endParaRPr>
          </a:p>
        </p:txBody>
      </p:sp>
      <p:sp>
        <p:nvSpPr>
          <p:cNvPr id="63" name="TextBox 56"/>
          <p:cNvSpPr txBox="1"/>
          <p:nvPr/>
        </p:nvSpPr>
        <p:spPr>
          <a:xfrm>
            <a:off x="7317908" y="3902858"/>
            <a:ext cx="1428941" cy="58477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Юридическое лицо</a:t>
            </a:r>
            <a:endParaRPr lang="en-US" sz="1600" b="1" i="1" u="sng" dirty="0" smtClean="0">
              <a:solidFill>
                <a:schemeClr val="bg1"/>
              </a:solidFill>
            </a:endParaRPr>
          </a:p>
        </p:txBody>
      </p:sp>
      <p:sp>
        <p:nvSpPr>
          <p:cNvPr id="64" name="TextBox 56"/>
          <p:cNvSpPr txBox="1"/>
          <p:nvPr/>
        </p:nvSpPr>
        <p:spPr>
          <a:xfrm>
            <a:off x="2123728" y="4298540"/>
            <a:ext cx="4777495" cy="58477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   Исковое заявление о пересмотре кадастровой стоимости</a:t>
            </a:r>
            <a:endParaRPr lang="en-US" sz="1600" b="1" i="1" u="sng" dirty="0" smtClean="0">
              <a:solidFill>
                <a:schemeClr val="bg1"/>
              </a:solidFill>
            </a:endParaRPr>
          </a:p>
        </p:txBody>
      </p:sp>
      <p:sp>
        <p:nvSpPr>
          <p:cNvPr id="65" name="Овал 64"/>
          <p:cNvSpPr>
            <a:spLocks noChangeAspect="1"/>
          </p:cNvSpPr>
          <p:nvPr/>
        </p:nvSpPr>
        <p:spPr>
          <a:xfrm>
            <a:off x="1972583" y="441092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>
                <a:solidFill>
                  <a:srgbClr val="0070C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4</a:t>
            </a:r>
          </a:p>
        </p:txBody>
      </p:sp>
      <p:cxnSp>
        <p:nvCxnSpPr>
          <p:cNvPr id="5" name="Прямая соединительная линия 4"/>
          <p:cNvCxnSpPr>
            <a:stCxn id="62" idx="0"/>
          </p:cNvCxnSpPr>
          <p:nvPr/>
        </p:nvCxnSpPr>
        <p:spPr>
          <a:xfrm flipV="1">
            <a:off x="882893" y="3772088"/>
            <a:ext cx="0" cy="128284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endCxn id="61" idx="2"/>
          </p:cNvCxnSpPr>
          <p:nvPr/>
        </p:nvCxnSpPr>
        <p:spPr>
          <a:xfrm>
            <a:off x="882893" y="3772088"/>
            <a:ext cx="1060835" cy="10723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62" idx="2"/>
          </p:cNvCxnSpPr>
          <p:nvPr/>
        </p:nvCxnSpPr>
        <p:spPr>
          <a:xfrm>
            <a:off x="882893" y="4485147"/>
            <a:ext cx="0" cy="10578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65" idx="2"/>
          </p:cNvCxnSpPr>
          <p:nvPr/>
        </p:nvCxnSpPr>
        <p:spPr>
          <a:xfrm>
            <a:off x="882893" y="4590927"/>
            <a:ext cx="1089690" cy="0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63" idx="0"/>
          </p:cNvCxnSpPr>
          <p:nvPr/>
        </p:nvCxnSpPr>
        <p:spPr>
          <a:xfrm flipH="1" flipV="1">
            <a:off x="8032378" y="3782811"/>
            <a:ext cx="1" cy="120047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58" idx="3"/>
          </p:cNvCxnSpPr>
          <p:nvPr/>
        </p:nvCxnSpPr>
        <p:spPr>
          <a:xfrm flipH="1">
            <a:off x="6901223" y="3772088"/>
            <a:ext cx="1131156" cy="0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56"/>
          <p:cNvSpPr txBox="1"/>
          <p:nvPr/>
        </p:nvSpPr>
        <p:spPr>
          <a:xfrm>
            <a:off x="2152583" y="5215790"/>
            <a:ext cx="4777495" cy="33855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   Изменение кадастровой стоимости</a:t>
            </a:r>
            <a:endParaRPr lang="en-US" sz="1600" b="1" i="1" u="sng" dirty="0" smtClean="0">
              <a:solidFill>
                <a:schemeClr val="bg1"/>
              </a:solidFill>
            </a:endParaRPr>
          </a:p>
        </p:txBody>
      </p:sp>
      <p:sp>
        <p:nvSpPr>
          <p:cNvPr id="70" name="Овал 69"/>
          <p:cNvSpPr>
            <a:spLocks noChangeAspect="1"/>
          </p:cNvSpPr>
          <p:nvPr/>
        </p:nvSpPr>
        <p:spPr>
          <a:xfrm>
            <a:off x="1980432" y="519109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solidFill>
                  <a:srgbClr val="0070C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5</a:t>
            </a:r>
            <a:endParaRPr lang="ru-RU" sz="1600" b="1" dirty="0">
              <a:solidFill>
                <a:srgbClr val="0070C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3131840" y="3941365"/>
            <a:ext cx="0" cy="357175"/>
          </a:xfrm>
          <a:prstGeom prst="straightConnector1">
            <a:avLst/>
          </a:prstGeom>
          <a:ln w="476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275856" y="3962811"/>
            <a:ext cx="34057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</a:rPr>
              <a:t>  </a:t>
            </a:r>
            <a:r>
              <a:rPr lang="ru-RU" sz="1400" b="1" dirty="0" smtClean="0">
                <a:solidFill>
                  <a:srgbClr val="FF0000"/>
                </a:solidFill>
              </a:rPr>
              <a:t>Отрицательное решение комиссии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347864" y="4883315"/>
            <a:ext cx="29858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</a:rPr>
              <a:t>  </a:t>
            </a:r>
            <a:r>
              <a:rPr lang="ru-RU" sz="1400" b="1" dirty="0" smtClean="0">
                <a:solidFill>
                  <a:srgbClr val="00B050"/>
                </a:solidFill>
              </a:rPr>
              <a:t>Положительное решение суда</a:t>
            </a:r>
            <a:endParaRPr lang="ru-RU" sz="1400" b="1" dirty="0">
              <a:solidFill>
                <a:srgbClr val="00B050"/>
              </a:solidFill>
            </a:endParaRPr>
          </a:p>
        </p:txBody>
      </p:sp>
      <p:cxnSp>
        <p:nvCxnSpPr>
          <p:cNvPr id="75" name="Прямая со стрелкой 74"/>
          <p:cNvCxnSpPr/>
          <p:nvPr/>
        </p:nvCxnSpPr>
        <p:spPr>
          <a:xfrm>
            <a:off x="3137708" y="4858615"/>
            <a:ext cx="0" cy="357175"/>
          </a:xfrm>
          <a:prstGeom prst="straightConnector1">
            <a:avLst/>
          </a:prstGeom>
          <a:ln w="476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6901223" y="3900372"/>
            <a:ext cx="191057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7092280" y="3900372"/>
            <a:ext cx="0" cy="1484695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 стрелкой 77"/>
          <p:cNvCxnSpPr/>
          <p:nvPr/>
        </p:nvCxnSpPr>
        <p:spPr>
          <a:xfrm flipH="1" flipV="1">
            <a:off x="6804248" y="5371092"/>
            <a:ext cx="288032" cy="13975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Прямоугольник 82"/>
          <p:cNvSpPr/>
          <p:nvPr/>
        </p:nvSpPr>
        <p:spPr>
          <a:xfrm>
            <a:off x="525578" y="5784090"/>
            <a:ext cx="83252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600" b="1" i="1" dirty="0">
                <a:solidFill>
                  <a:schemeClr val="tx2"/>
                </a:solidFill>
                <a:latin typeface="Segoe UI" pitchFamily="34" charset="0"/>
                <a:cs typeface="Segoe UI" pitchFamily="34" charset="0"/>
              </a:rPr>
              <a:t>С заявлением об оспаривании кадастровой стоимости в комиссии </a:t>
            </a:r>
            <a:r>
              <a:rPr lang="ru-RU" altLang="ru-RU" sz="1600" b="1" i="1" dirty="0">
                <a:solidFill>
                  <a:schemeClr val="bg1">
                    <a:lumMod val="50000"/>
                  </a:schemeClr>
                </a:solidFill>
                <a:latin typeface="Segoe UI" pitchFamily="34" charset="0"/>
                <a:cs typeface="Segoe UI" pitchFamily="34" charset="0"/>
              </a:rPr>
              <a:t>можно обратиться по адресу </a:t>
            </a:r>
            <a:r>
              <a:rPr lang="ru-RU" sz="1600" b="1" i="1" dirty="0">
                <a:solidFill>
                  <a:schemeClr val="bg1">
                    <a:lumMod val="50000"/>
                  </a:schemeClr>
                </a:solidFill>
                <a:latin typeface="Segoe UI" pitchFamily="34" charset="0"/>
                <a:cs typeface="Segoe UI" pitchFamily="34" charset="0"/>
              </a:rPr>
              <a:t>: г. Пермь, ул. Ленина, 66, корп. 2, </a:t>
            </a:r>
            <a:r>
              <a:rPr lang="ru-RU" sz="1600" b="1" i="1" dirty="0" err="1">
                <a:solidFill>
                  <a:schemeClr val="bg1">
                    <a:lumMod val="50000"/>
                  </a:schemeClr>
                </a:solidFill>
                <a:latin typeface="Segoe UI" pitchFamily="34" charset="0"/>
                <a:cs typeface="Segoe UI" pitchFamily="34" charset="0"/>
              </a:rPr>
              <a:t>каб</a:t>
            </a:r>
            <a:r>
              <a:rPr lang="ru-RU" sz="1600" b="1" i="1" dirty="0">
                <a:solidFill>
                  <a:schemeClr val="bg1">
                    <a:lumMod val="50000"/>
                  </a:schemeClr>
                </a:solidFill>
                <a:latin typeface="Segoe UI" pitchFamily="34" charset="0"/>
                <a:cs typeface="Segoe UI" pitchFamily="34" charset="0"/>
              </a:rPr>
              <a:t>. 121. </a:t>
            </a:r>
          </a:p>
        </p:txBody>
      </p:sp>
    </p:spTree>
    <p:extLst>
      <p:ext uri="{BB962C8B-B14F-4D97-AF65-F5344CB8AC3E}">
        <p14:creationId xmlns:p14="http://schemas.microsoft.com/office/powerpoint/2010/main" val="406251233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96136" y="142852"/>
            <a:ext cx="3133582" cy="5142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2579480" y="1268760"/>
            <a:ext cx="4143213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Контактные данные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251520" y="1850065"/>
            <a:ext cx="4255550" cy="3168352"/>
          </a:xfrm>
          <a:prstGeom prst="rect">
            <a:avLst/>
          </a:prstGeom>
          <a:noFill/>
          <a:ln w="9525">
            <a:solidFill>
              <a:schemeClr val="tx2"/>
            </a:solidFill>
            <a:prstDash val="dash"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учреждение Пермского края «Центр технической инвентаризации и кадастровой оценки Пермского края»</a:t>
            </a:r>
            <a:endParaRPr lang="en-US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Адрес</a:t>
            </a:r>
            <a:r>
              <a:rPr lang="en-US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614045, Россия, г. Пермь, ул. Ленина, 58А</a:t>
            </a:r>
            <a:r>
              <a:rPr lang="en-US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Единый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многоканальный номер: </a:t>
            </a:r>
            <a:r>
              <a:rPr lang="en-US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8-800-100-24-16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(342) 258-00-03, 257-17-18, 236-44-14 </a:t>
            </a:r>
            <a:b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Email: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info@ctipk.ru</a:t>
            </a:r>
            <a:endParaRPr lang="en-US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Сайт</a:t>
            </a:r>
            <a:r>
              <a:rPr lang="en-US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www.ctipk.ru</a:t>
            </a:r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Режим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работы</a:t>
            </a:r>
            <a:r>
              <a:rPr lang="en-US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с 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понедельника по четверг c 9:00 до 18:00</a:t>
            </a:r>
          </a:p>
          <a:p>
            <a:pPr algn="ctr"/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пятница с 9:00 до 17:00</a:t>
            </a:r>
          </a:p>
          <a:p>
            <a:pPr algn="ctr"/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обед с 12:45 до 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13:33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4699312" y="1850065"/>
            <a:ext cx="4230406" cy="3168351"/>
          </a:xfrm>
          <a:prstGeom prst="rect">
            <a:avLst/>
          </a:prstGeom>
          <a:noFill/>
          <a:ln w="9525">
            <a:solidFill>
              <a:srgbClr val="00B050"/>
            </a:solidFill>
            <a:prstDash val="dash"/>
            <a:miter lim="800000"/>
            <a:headEnd/>
            <a:tailEnd/>
          </a:ln>
        </p:spPr>
        <p:txBody>
          <a:bodyPr anchor="t"/>
          <a:lstStyle/>
          <a:p>
            <a:pPr algn="ctr"/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Управление </a:t>
            </a:r>
            <a:r>
              <a:rPr lang="ru-RU" sz="16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Росреестра</a:t>
            </a: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по Пермскому краю</a:t>
            </a:r>
          </a:p>
          <a:p>
            <a:pPr algn="ctr"/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Адрес</a:t>
            </a:r>
            <a:r>
              <a:rPr lang="ru-RU" sz="1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 614990, г. Пермь, ул. Ленина, д. 66, корп. 2 </a:t>
            </a:r>
            <a:br>
              <a:rPr lang="ru-RU" sz="1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Телефон: 8 (342) 205-95-59 </a:t>
            </a:r>
            <a:br>
              <a:rPr lang="ru-RU" sz="1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14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sz="1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59_upr@rosreestr.ru</a:t>
            </a:r>
            <a:endParaRPr lang="ru-RU" sz="1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Сайт</a:t>
            </a:r>
            <a:r>
              <a:rPr lang="en-US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www.rosreestr.ru</a:t>
            </a:r>
            <a:endParaRPr lang="ru-RU" sz="1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1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76687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16078</TotalTime>
  <Words>491</Words>
  <Application>Microsoft Office PowerPoint</Application>
  <PresentationFormat>Экран (4:3)</PresentationFormat>
  <Paragraphs>99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Segoe UI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Заббарова Наталья Ивановна</cp:lastModifiedBy>
  <cp:revision>874</cp:revision>
  <cp:lastPrinted>2012-02-06T06:02:23Z</cp:lastPrinted>
  <dcterms:created xsi:type="dcterms:W3CDTF">2011-09-19T05:39:27Z</dcterms:created>
  <dcterms:modified xsi:type="dcterms:W3CDTF">2018-08-27T05:30:09Z</dcterms:modified>
</cp:coreProperties>
</file>