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1"/>
  </p:notesMasterIdLst>
  <p:sldIdLst>
    <p:sldId id="313" r:id="rId2"/>
    <p:sldId id="355" r:id="rId3"/>
    <p:sldId id="357" r:id="rId4"/>
    <p:sldId id="384" r:id="rId5"/>
    <p:sldId id="364" r:id="rId6"/>
    <p:sldId id="366" r:id="rId7"/>
    <p:sldId id="368" r:id="rId8"/>
    <p:sldId id="372" r:id="rId9"/>
    <p:sldId id="374" r:id="rId10"/>
    <p:sldId id="328" r:id="rId11"/>
    <p:sldId id="336" r:id="rId12"/>
    <p:sldId id="338" r:id="rId13"/>
    <p:sldId id="335" r:id="rId14"/>
    <p:sldId id="334" r:id="rId15"/>
    <p:sldId id="330" r:id="rId16"/>
    <p:sldId id="342" r:id="rId17"/>
    <p:sldId id="341" r:id="rId18"/>
    <p:sldId id="379" r:id="rId19"/>
    <p:sldId id="349" r:id="rId20"/>
    <p:sldId id="346" r:id="rId21"/>
    <p:sldId id="350" r:id="rId22"/>
    <p:sldId id="354" r:id="rId23"/>
    <p:sldId id="385" r:id="rId24"/>
    <p:sldId id="386" r:id="rId25"/>
    <p:sldId id="387" r:id="rId26"/>
    <p:sldId id="391" r:id="rId27"/>
    <p:sldId id="393" r:id="rId28"/>
    <p:sldId id="389" r:id="rId29"/>
    <p:sldId id="390" r:id="rId30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0B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45" autoAdjust="0"/>
    <p:restoredTop sz="92750" autoAdjust="0"/>
  </p:normalViewPr>
  <p:slideViewPr>
    <p:cSldViewPr snapToGrid="0">
      <p:cViewPr varScale="1">
        <p:scale>
          <a:sx n="106" d="100"/>
          <a:sy n="106" d="100"/>
        </p:scale>
        <p:origin x="1638" y="156"/>
      </p:cViewPr>
      <p:guideLst>
        <p:guide orient="horz" pos="2183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7" y="2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3FE211-61E1-4C6E-8B47-6A9858CF60BA}" type="datetimeFigureOut">
              <a:rPr lang="ru-RU" smtClean="0"/>
              <a:t>19.11.2025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9"/>
            <a:ext cx="5438140" cy="4467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7" y="9430093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375395-F451-4E79-B039-B4254F151C7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4132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включен в</a:t>
            </a:r>
            <a:r>
              <a:rPr lang="ru-RU" sz="1200" i="1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прогнозный плана приватизации государственного имущества Пермского края на 2022-2024 годы, утвержденный законом Пермского края от 08.12.2021 N 30-ПК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75395-F451-4E79-B039-B4254F151C7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69223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включен в</a:t>
            </a:r>
            <a:r>
              <a:rPr lang="ru-RU" sz="1200" i="1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прогнозный плана приватизации государственного имущества Пермского края на 2022-2024 годы, утвержденный законом Пермского края от 08.12.2021 N 30-ПК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75395-F451-4E79-B039-B4254F151C7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35242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 включен в</a:t>
            </a:r>
            <a:r>
              <a:rPr lang="ru-RU" sz="1200" i="1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прогнозный плана приватизации государственного имущества Пермского края на 2022-2024 годы, утвержденный законом Пермского края от 08.12.2021 N 30-ПК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75395-F451-4E79-B039-B4254F151C7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98719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Объект включен в перечень имущества Пермского края, реализация которого планируется в 2024-2026 годах без включения в прогнозный план приватизации государственного имущества Пермского края, утвержденный</a:t>
            </a:r>
            <a:r>
              <a:rPr lang="ru-RU" baseline="0" dirty="0" smtClean="0"/>
              <a:t> р</a:t>
            </a:r>
            <a:r>
              <a:rPr lang="ru-RU" dirty="0" smtClean="0"/>
              <a:t>аспоряжением Правительства Пермского края от 17.05.2023 N 156-рп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75395-F451-4E79-B039-B4254F151C7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54598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Объект включен в перечень имущества Пермского края, реализация которого планируется в 2024-2026 годах без включения в прогнозный план приватизации государственного имущества Пермского края, утвержденный</a:t>
            </a:r>
            <a:r>
              <a:rPr lang="ru-RU" baseline="0" dirty="0" smtClean="0"/>
              <a:t> р</a:t>
            </a:r>
            <a:r>
              <a:rPr lang="ru-RU" dirty="0" smtClean="0"/>
              <a:t>аспоряжением Правительства Пермского края от 17.05.2023 N 156-рп (5-рп)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75395-F451-4E79-B039-B4254F151C7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67872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Объект включен в перечень имущества Пермского края, реализация которого планируется в 2024-2026 годах без включения в прогнозный план приватизации государственного имущества Пермского края, утвержденный</a:t>
            </a:r>
            <a:r>
              <a:rPr lang="ru-RU" baseline="0" dirty="0" smtClean="0"/>
              <a:t> р</a:t>
            </a:r>
            <a:r>
              <a:rPr lang="ru-RU" dirty="0" smtClean="0"/>
              <a:t>аспоряжением Правительства Пермского края от 17.05.2023 N 156-рп (5-рп)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75395-F451-4E79-B039-B4254F151C7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22753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Объект включен в перечень имущества Пермского края, реализация которого планируется в 2024-2026 годах без включения в прогнозный план приватизации государственного имущества Пермского края, утвержденный</a:t>
            </a:r>
            <a:r>
              <a:rPr lang="ru-RU" baseline="0" dirty="0" smtClean="0"/>
              <a:t> р</a:t>
            </a:r>
            <a:r>
              <a:rPr lang="ru-RU" dirty="0" smtClean="0"/>
              <a:t>аспоряжением Правительства Пермского края от 17.05.2023 N 156-рп (5-рп)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75395-F451-4E79-B039-B4254F151C7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26291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Объект включен в перечень имущества Пермского края, реализация которого планируется в 2024-2026 годах без включения в прогнозный план приватизации государственного имущества Пермского края, утвержденный</a:t>
            </a:r>
            <a:r>
              <a:rPr lang="ru-RU" baseline="0" dirty="0" smtClean="0"/>
              <a:t> р</a:t>
            </a:r>
            <a:r>
              <a:rPr lang="ru-RU" dirty="0" smtClean="0"/>
              <a:t>аспоряжением Правительства Пермского края от 17.05.2023 N 156-рп (5-рп)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75395-F451-4E79-B039-B4254F151C7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19595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Объект включен в перечень имущества Пермского края, реализация которого планируется в 2024-2026 годах без включения в прогнозный план приватизации государственного имущества Пермского края, утвержденный</a:t>
            </a:r>
            <a:r>
              <a:rPr lang="ru-RU" baseline="0" dirty="0" smtClean="0"/>
              <a:t> р</a:t>
            </a:r>
            <a:r>
              <a:rPr lang="ru-RU" dirty="0" smtClean="0"/>
              <a:t>аспоряжением Правительства Пермского края от 17.05.2023 N 156-рп (68-рп)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75395-F451-4E79-B039-B4254F151C7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30825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Объект включен в перечень имущества Пермского края, реализация которого планируется в 2024-2026 годах без включения в прогнозный план приватизации государственного имущества Пермского края, утвержденный</a:t>
            </a:r>
            <a:r>
              <a:rPr lang="ru-RU" baseline="0" dirty="0" smtClean="0"/>
              <a:t> р</a:t>
            </a:r>
            <a:r>
              <a:rPr lang="ru-RU" dirty="0" smtClean="0"/>
              <a:t>аспоряжением Правительства Пермского края от 17.05.2023 N 156-рп (68-рп)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75395-F451-4E79-B039-B4254F151C70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67114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Объект включен в перечень имущества Пермского края, реализация которого планируется в 2024-2026 годах без включения в прогнозный план приватизации государственного имущества Пермского края, утвержденный</a:t>
            </a:r>
            <a:r>
              <a:rPr lang="ru-RU" baseline="0" dirty="0" smtClean="0"/>
              <a:t> р</a:t>
            </a:r>
            <a:r>
              <a:rPr lang="ru-RU" dirty="0" smtClean="0"/>
              <a:t>аспоряжением Правительства Пермского края от 17.05.2023 N 156-рп (68-рп)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75395-F451-4E79-B039-B4254F151C7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46067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Объект включен в перечень имущества Пермского края, реализация которого планируется в 2024-2026 годах без включения в прогнозный план приватизации государственного имущества Пермского края, утвержденный</a:t>
            </a:r>
            <a:r>
              <a:rPr lang="ru-RU" baseline="0" dirty="0" smtClean="0"/>
              <a:t> р</a:t>
            </a:r>
            <a:r>
              <a:rPr lang="ru-RU" dirty="0" smtClean="0"/>
              <a:t>аспоряжением Правительства Пермского края от 17.05.2023 N 156-рп (68-рп)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75395-F451-4E79-B039-B4254F151C70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68186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Объект включен в перечень имущества Пермского края, реализация которого планируется в 2024-2026 годах без включения в прогнозный план приватизации государственного имущества Пермского края, утвержденный</a:t>
            </a:r>
            <a:r>
              <a:rPr lang="ru-RU" baseline="0" dirty="0" smtClean="0"/>
              <a:t> р</a:t>
            </a:r>
            <a:r>
              <a:rPr lang="ru-RU" dirty="0" smtClean="0"/>
              <a:t>аспоряжением Правительства Пермского края от 17.05.2023 N 156-рп (68-рп)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75395-F451-4E79-B039-B4254F151C70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536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Объект включен в перечень имущества Пермского края, реализация которого планируется в 2024-2026 годах без включения в прогнозный план приватизации государственного имущества Пермского края, утвержденный</a:t>
            </a:r>
            <a:r>
              <a:rPr lang="ru-RU" baseline="0" dirty="0" smtClean="0"/>
              <a:t> р</a:t>
            </a:r>
            <a:r>
              <a:rPr lang="ru-RU" dirty="0" smtClean="0"/>
              <a:t>аспоряжением Правительства Пермского края от 17.05.2023 N 156-рп (68-рп)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75395-F451-4E79-B039-B4254F151C70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53146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Объект включен в перечень имущества Пермского края, реализация которого планируется в 2024-2026 годах без включения в прогнозный план приватизации государственного имущества Пермского края, утвержденный</a:t>
            </a:r>
            <a:r>
              <a:rPr lang="ru-RU" baseline="0" dirty="0" smtClean="0"/>
              <a:t> р</a:t>
            </a:r>
            <a:r>
              <a:rPr lang="ru-RU" dirty="0" smtClean="0"/>
              <a:t>аспоряжением Правительства Пермского края от 17.05.2023 N 156-рп (68-рп)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75395-F451-4E79-B039-B4254F151C70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1132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Объект включен в перечень имущества Пермского края, реализация которого планируется в 2024-2026 годах без включения в прогнозный план приватизации государственного имущества Пермского края, утвержденный</a:t>
            </a:r>
            <a:r>
              <a:rPr lang="ru-RU" baseline="0" dirty="0" smtClean="0"/>
              <a:t> р</a:t>
            </a:r>
            <a:r>
              <a:rPr lang="ru-RU" dirty="0" smtClean="0"/>
              <a:t>аспоряжением Правительства Пермского края от 17.05.2023 N 156-рп (68-рп)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75395-F451-4E79-B039-B4254F151C70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13702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Объект включен в перечень имущества Пермского края, реализация которого планируется в 2024-2026 годах без включения в прогнозный план приватизации государственного имущества Пермского края, утвержденный</a:t>
            </a:r>
            <a:r>
              <a:rPr lang="ru-RU" baseline="0" dirty="0" smtClean="0"/>
              <a:t> р</a:t>
            </a:r>
            <a:r>
              <a:rPr lang="ru-RU" dirty="0" smtClean="0"/>
              <a:t>аспоряжением Правительства Пермского края от 17.05.2023 N 156-рп (68-рп)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75395-F451-4E79-B039-B4254F151C70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1879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Объект включен в перечень имущества Пермского края, реализация которого планируется в 2024-2026 годах без включения в прогнозный план приватизации государственного имущества Пермского края, утвержденный</a:t>
            </a:r>
            <a:r>
              <a:rPr lang="ru-RU" baseline="0" dirty="0" smtClean="0"/>
              <a:t> р</a:t>
            </a:r>
            <a:r>
              <a:rPr lang="ru-RU" dirty="0" smtClean="0"/>
              <a:t>аспоряжением Правительства Пермского края от 17.05.2023 N 156-рп (68-рп)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75395-F451-4E79-B039-B4254F151C70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711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Объект включен в перечень имущества Пермского края, реализация которого планируется в 2024-2026 годах без включения в прогнозный план приватизации государственного имущества Пермского края, утвержденный</a:t>
            </a:r>
            <a:r>
              <a:rPr lang="ru-RU" baseline="0" dirty="0" smtClean="0"/>
              <a:t> р</a:t>
            </a:r>
            <a:r>
              <a:rPr lang="ru-RU" dirty="0" smtClean="0"/>
              <a:t>аспоряжением Правительства Пермского края от 17.05.2023 N 156-рп (68-рп)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75395-F451-4E79-B039-B4254F151C70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83215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Объект включен в перечень имущества Пермского края, реализация которого планируется в 2024-2026 годах без включения в прогнозный план приватизации государственного имущества Пермского края, утвержденный</a:t>
            </a:r>
            <a:r>
              <a:rPr lang="ru-RU" baseline="0" dirty="0" smtClean="0"/>
              <a:t> р</a:t>
            </a:r>
            <a:r>
              <a:rPr lang="ru-RU" dirty="0" smtClean="0"/>
              <a:t>аспоряжением Правительства Пермского края от 17.05.2023 N 156-рп (68-рп)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75395-F451-4E79-B039-B4254F151C70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87349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Объект включен в перечень имущества Пермского края, реализация которого планируется в 2024-2026 годах без включения в прогнозный план приватизации государственного имущества Пермского края, утвержденный</a:t>
            </a:r>
            <a:r>
              <a:rPr lang="ru-RU" baseline="0" dirty="0" smtClean="0"/>
              <a:t> р</a:t>
            </a:r>
            <a:r>
              <a:rPr lang="ru-RU" dirty="0" smtClean="0"/>
              <a:t>аспоряжением Правительства Пермского края от 17.05.2023 N 156-рп (68-рп)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75395-F451-4E79-B039-B4254F151C70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6095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Объект включен в перечень имущества Пермского края, реализация которого планируется в 2024-2026 годах без включения в прогнозный план приватизации государственного имущества Пермского края, утвержденный</a:t>
            </a:r>
            <a:r>
              <a:rPr lang="ru-RU" baseline="0" dirty="0" smtClean="0"/>
              <a:t> р</a:t>
            </a:r>
            <a:r>
              <a:rPr lang="ru-RU" dirty="0" smtClean="0"/>
              <a:t>аспоряжением Правительства Пермского края от 17.05.2023 N 156-рп (68-рп)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75395-F451-4E79-B039-B4254F151C70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61701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Объект включен в перечень имущества Пермского края, реализация которого планируется в 2024-2026 годах без включения в прогнозный план приватизации государственного имущества Пермского края, утвержденный</a:t>
            </a:r>
            <a:r>
              <a:rPr lang="ru-RU" baseline="0" dirty="0" smtClean="0"/>
              <a:t> р</a:t>
            </a:r>
            <a:r>
              <a:rPr lang="ru-RU" dirty="0" smtClean="0"/>
              <a:t>аспоряжением Правительства Пермского края от 17.05.2023 N 156-рп (68-рп)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75395-F451-4E79-B039-B4254F151C70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74487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Объект включен в перечень имущества Пермского края, реализация которого планируется в 2024-2026 годах без включения в прогнозный план приватизации государственного имущества Пермского края, утвержденный</a:t>
            </a:r>
            <a:r>
              <a:rPr lang="ru-RU" baseline="0" dirty="0" smtClean="0"/>
              <a:t> р</a:t>
            </a:r>
            <a:r>
              <a:rPr lang="ru-RU" dirty="0" smtClean="0"/>
              <a:t>аспоряжением Правительства Пермского края от 17.05.2023 N 156-рп (68-рп)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75395-F451-4E79-B039-B4254F151C70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758554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Объект включен в перечень имущества Пермского края, реализация которого планируется в 2024-2026 годах без включения в прогнозный план приватизации государственного имущества Пермского края, утвержденный</a:t>
            </a:r>
            <a:r>
              <a:rPr lang="ru-RU" baseline="0" dirty="0" smtClean="0"/>
              <a:t> р</a:t>
            </a:r>
            <a:r>
              <a:rPr lang="ru-RU" dirty="0" smtClean="0"/>
              <a:t>аспоряжением Правительства Пермского края от 17.05.2023 N 156-рп (68-рп)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75395-F451-4E79-B039-B4254F151C70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563050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Объект включен в перечень имущества Пермского края, реализация которого планируется в 2024-2026 годах без включения в прогнозный план приватизации государственного имущества Пермского края, утвержденный</a:t>
            </a:r>
            <a:r>
              <a:rPr lang="ru-RU" baseline="0" dirty="0" smtClean="0"/>
              <a:t> р</a:t>
            </a:r>
            <a:r>
              <a:rPr lang="ru-RU" dirty="0" smtClean="0"/>
              <a:t>аспоряжением Правительства Пермского края от 17.05.2023 N 156-рп (68-рп)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75395-F451-4E79-B039-B4254F151C70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662382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Объект включен в перечень имущества Пермского края, реализация которого планируется в 2024-2026 годах без включения в прогнозный план приватизации государственного имущества Пермского края, утвержденный</a:t>
            </a:r>
            <a:r>
              <a:rPr lang="ru-RU" baseline="0" dirty="0" smtClean="0"/>
              <a:t> р</a:t>
            </a:r>
            <a:r>
              <a:rPr lang="ru-RU" dirty="0" smtClean="0"/>
              <a:t>аспоряжением Правительства Пермского края от 17.05.2023 N 156-рп (68-рп)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75395-F451-4E79-B039-B4254F151C70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88854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Объект включен в перечень имущества Пермского края, реализация которого планируется в 2024-2026 годах без включения в прогнозный план приватизации государственного имущества Пермского края, утвержденный</a:t>
            </a:r>
            <a:r>
              <a:rPr lang="ru-RU" baseline="0" dirty="0" smtClean="0"/>
              <a:t> р</a:t>
            </a:r>
            <a:r>
              <a:rPr lang="ru-RU" dirty="0" smtClean="0"/>
              <a:t>аспоряжением Правительства Пермского края от 17.05.2023 N 156-рп (68-рп)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375395-F451-4E79-B039-B4254F151C70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4728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75A3BE-0C67-44E1-9CA4-2A131F9D17F6}" type="datetime1">
              <a:rPr lang="ru-RU" smtClean="0"/>
              <a:t>19.11.2025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09219-427C-43CB-9803-8989156982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4788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79E6B-2385-46EA-B26D-D0A5D174E607}" type="datetime1">
              <a:rPr lang="ru-RU" smtClean="0"/>
              <a:t>19.11.2025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09219-427C-43CB-9803-8989156982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45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A32EF-DAE4-4188-AD35-D695DDA0C8C3}" type="datetime1">
              <a:rPr lang="ru-RU" smtClean="0"/>
              <a:t>19.11.2025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09219-427C-43CB-9803-8989156982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5247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2308A-23B7-4EEB-854A-848C89A77267}" type="datetime1">
              <a:rPr lang="ru-RU" smtClean="0"/>
              <a:t>19.11.2025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09219-427C-43CB-9803-8989156982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836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935CB-1698-4B23-97D3-E61B2700D787}" type="datetime1">
              <a:rPr lang="ru-RU" smtClean="0"/>
              <a:t>19.11.2025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09219-427C-43CB-9803-8989156982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938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FE899-0792-42F9-9A2A-CB43A48C9400}" type="datetime1">
              <a:rPr lang="ru-RU" smtClean="0"/>
              <a:t>19.11.2025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09219-427C-43CB-9803-8989156982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36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9EA78-B22F-439B-B48D-CECD3E47EBE8}" type="datetime1">
              <a:rPr lang="ru-RU" smtClean="0"/>
              <a:t>19.11.2025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09219-427C-43CB-9803-8989156982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3932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C0162-34D4-4E7F-9682-10ACD4FFC7B5}" type="datetime1">
              <a:rPr lang="ru-RU" smtClean="0"/>
              <a:t>19.11.2025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09219-427C-43CB-9803-8989156982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9884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51B77-F70F-4EFB-8F21-687E36BA03BD}" type="datetime1">
              <a:rPr lang="ru-RU" smtClean="0"/>
              <a:t>19.11.2025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09219-427C-43CB-9803-8989156982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2744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DC5CC-11B3-4921-B87A-C88B8CEAF336}" type="datetime1">
              <a:rPr lang="ru-RU" smtClean="0"/>
              <a:t>19.11.2025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09219-427C-43CB-9803-8989156982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878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823CE-9A71-4289-BDD0-8BC98F68A444}" type="datetime1">
              <a:rPr lang="ru-RU" smtClean="0"/>
              <a:t>19.11.2025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09219-427C-43CB-9803-8989156982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5784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205571-9371-48A8-90D7-642063E19BFD}" type="datetime1">
              <a:rPr lang="ru-RU" smtClean="0"/>
              <a:t>19.11.2025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09219-427C-43CB-9803-8989156982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1542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emf"/><Relationship Id="rId12" Type="http://schemas.openxmlformats.org/officeDocument/2006/relationships/image" Target="../media/image1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11" Type="http://schemas.openxmlformats.org/officeDocument/2006/relationships/image" Target="../media/image10.emf"/><Relationship Id="rId5" Type="http://schemas.openxmlformats.org/officeDocument/2006/relationships/image" Target="../media/image4.emf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24.jpeg"/><Relationship Id="rId3" Type="http://schemas.openxmlformats.org/officeDocument/2006/relationships/image" Target="../media/image2.png"/><Relationship Id="rId7" Type="http://schemas.openxmlformats.org/officeDocument/2006/relationships/image" Target="../media/image18.jpeg"/><Relationship Id="rId12" Type="http://schemas.openxmlformats.org/officeDocument/2006/relationships/image" Target="../media/image2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11" Type="http://schemas.openxmlformats.org/officeDocument/2006/relationships/image" Target="../media/image22.jpeg"/><Relationship Id="rId5" Type="http://schemas.openxmlformats.org/officeDocument/2006/relationships/image" Target="../media/image16.jpeg"/><Relationship Id="rId10" Type="http://schemas.openxmlformats.org/officeDocument/2006/relationships/image" Target="../media/image21.jpeg"/><Relationship Id="rId4" Type="http://schemas.openxmlformats.org/officeDocument/2006/relationships/image" Target="../media/image3.jpeg"/><Relationship Id="rId9" Type="http://schemas.openxmlformats.org/officeDocument/2006/relationships/image" Target="../media/image20.jpeg"/><Relationship Id="rId14" Type="http://schemas.openxmlformats.org/officeDocument/2006/relationships/image" Target="../media/image2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2.pn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10" Type="http://schemas.openxmlformats.org/officeDocument/2006/relationships/image" Target="../media/image38.jpeg"/><Relationship Id="rId4" Type="http://schemas.openxmlformats.org/officeDocument/2006/relationships/image" Target="../media/image3.jpeg"/><Relationship Id="rId9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2.png"/><Relationship Id="rId7" Type="http://schemas.openxmlformats.org/officeDocument/2006/relationships/image" Target="../media/image4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jpeg"/><Relationship Id="rId5" Type="http://schemas.openxmlformats.org/officeDocument/2006/relationships/image" Target="../media/image39.jpg"/><Relationship Id="rId4" Type="http://schemas.openxmlformats.org/officeDocument/2006/relationships/image" Target="../media/image3.jpeg"/><Relationship Id="rId9" Type="http://schemas.openxmlformats.org/officeDocument/2006/relationships/image" Target="../media/image4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emf"/><Relationship Id="rId3" Type="http://schemas.openxmlformats.org/officeDocument/2006/relationships/image" Target="../media/image2.png"/><Relationship Id="rId7" Type="http://schemas.openxmlformats.org/officeDocument/2006/relationships/image" Target="../media/image46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emf"/><Relationship Id="rId11" Type="http://schemas.openxmlformats.org/officeDocument/2006/relationships/image" Target="../media/image50.emf"/><Relationship Id="rId5" Type="http://schemas.openxmlformats.org/officeDocument/2006/relationships/image" Target="../media/image44.emf"/><Relationship Id="rId10" Type="http://schemas.openxmlformats.org/officeDocument/2006/relationships/image" Target="../media/image49.emf"/><Relationship Id="rId4" Type="http://schemas.openxmlformats.org/officeDocument/2006/relationships/image" Target="../media/image3.jpeg"/><Relationship Id="rId9" Type="http://schemas.openxmlformats.org/officeDocument/2006/relationships/image" Target="../media/image48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2.png"/><Relationship Id="rId7" Type="http://schemas.openxmlformats.org/officeDocument/2006/relationships/image" Target="../media/image5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jpeg"/><Relationship Id="rId11" Type="http://schemas.openxmlformats.org/officeDocument/2006/relationships/image" Target="../media/image57.jpeg"/><Relationship Id="rId5" Type="http://schemas.openxmlformats.org/officeDocument/2006/relationships/image" Target="../media/image51.jpeg"/><Relationship Id="rId10" Type="http://schemas.openxmlformats.org/officeDocument/2006/relationships/image" Target="../media/image56.jpeg"/><Relationship Id="rId4" Type="http://schemas.openxmlformats.org/officeDocument/2006/relationships/image" Target="../media/image3.jpeg"/><Relationship Id="rId9" Type="http://schemas.openxmlformats.org/officeDocument/2006/relationships/image" Target="../media/image55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3" Type="http://schemas.openxmlformats.org/officeDocument/2006/relationships/image" Target="../media/image2.png"/><Relationship Id="rId7" Type="http://schemas.openxmlformats.org/officeDocument/2006/relationships/image" Target="../media/image60.png"/><Relationship Id="rId12" Type="http://schemas.openxmlformats.org/officeDocument/2006/relationships/image" Target="../media/image6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jpeg"/><Relationship Id="rId11" Type="http://schemas.openxmlformats.org/officeDocument/2006/relationships/image" Target="../media/image64.jpeg"/><Relationship Id="rId5" Type="http://schemas.openxmlformats.org/officeDocument/2006/relationships/image" Target="../media/image58.jpeg"/><Relationship Id="rId10" Type="http://schemas.openxmlformats.org/officeDocument/2006/relationships/image" Target="../media/image63.jpg"/><Relationship Id="rId4" Type="http://schemas.openxmlformats.org/officeDocument/2006/relationships/image" Target="../media/image3.jpeg"/><Relationship Id="rId9" Type="http://schemas.openxmlformats.org/officeDocument/2006/relationships/image" Target="../media/image62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image" Target="../media/image2.png"/><Relationship Id="rId7" Type="http://schemas.openxmlformats.org/officeDocument/2006/relationships/image" Target="../media/image6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3.jpeg"/><Relationship Id="rId9" Type="http://schemas.openxmlformats.org/officeDocument/2006/relationships/image" Target="../media/image70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image" Target="../media/image2.png"/><Relationship Id="rId7" Type="http://schemas.openxmlformats.org/officeDocument/2006/relationships/image" Target="../media/image7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jpeg"/><Relationship Id="rId5" Type="http://schemas.openxmlformats.org/officeDocument/2006/relationships/image" Target="../media/image71.jpg"/><Relationship Id="rId4" Type="http://schemas.openxmlformats.org/officeDocument/2006/relationships/image" Target="../media/image3.jpeg"/><Relationship Id="rId9" Type="http://schemas.openxmlformats.org/officeDocument/2006/relationships/image" Target="../media/image7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.png"/><Relationship Id="rId5" Type="http://schemas.openxmlformats.org/officeDocument/2006/relationships/image" Target="../media/image76.jpg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eg"/><Relationship Id="rId3" Type="http://schemas.openxmlformats.org/officeDocument/2006/relationships/image" Target="../media/image2.png"/><Relationship Id="rId7" Type="http://schemas.openxmlformats.org/officeDocument/2006/relationships/image" Target="../media/image8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jpeg"/><Relationship Id="rId5" Type="http://schemas.openxmlformats.org/officeDocument/2006/relationships/image" Target="../media/image79.png"/><Relationship Id="rId4" Type="http://schemas.openxmlformats.org/officeDocument/2006/relationships/image" Target="../media/image3.jpeg"/><Relationship Id="rId9" Type="http://schemas.openxmlformats.org/officeDocument/2006/relationships/image" Target="../media/image83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eg"/><Relationship Id="rId3" Type="http://schemas.openxmlformats.org/officeDocument/2006/relationships/image" Target="../media/image2.png"/><Relationship Id="rId7" Type="http://schemas.openxmlformats.org/officeDocument/2006/relationships/image" Target="../media/image8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.jpeg"/><Relationship Id="rId5" Type="http://schemas.openxmlformats.org/officeDocument/2006/relationships/image" Target="../media/image84.jpg"/><Relationship Id="rId10" Type="http://schemas.openxmlformats.org/officeDocument/2006/relationships/image" Target="../media/image89.jpeg"/><Relationship Id="rId4" Type="http://schemas.openxmlformats.org/officeDocument/2006/relationships/image" Target="../media/image3.jpeg"/><Relationship Id="rId9" Type="http://schemas.openxmlformats.org/officeDocument/2006/relationships/image" Target="../media/image88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jpeg"/><Relationship Id="rId3" Type="http://schemas.openxmlformats.org/officeDocument/2006/relationships/image" Target="../media/image2.png"/><Relationship Id="rId7" Type="http://schemas.openxmlformats.org/officeDocument/2006/relationships/image" Target="../media/image9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1.jpeg"/><Relationship Id="rId5" Type="http://schemas.openxmlformats.org/officeDocument/2006/relationships/image" Target="../media/image90.jpeg"/><Relationship Id="rId10" Type="http://schemas.openxmlformats.org/officeDocument/2006/relationships/image" Target="../media/image95.jpeg"/><Relationship Id="rId4" Type="http://schemas.openxmlformats.org/officeDocument/2006/relationships/image" Target="../media/image3.jpeg"/><Relationship Id="rId9" Type="http://schemas.openxmlformats.org/officeDocument/2006/relationships/image" Target="../media/image9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7.jpeg"/><Relationship Id="rId5" Type="http://schemas.openxmlformats.org/officeDocument/2006/relationships/image" Target="../media/image96.jpeg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jpeg"/><Relationship Id="rId3" Type="http://schemas.openxmlformats.org/officeDocument/2006/relationships/image" Target="../media/image2.png"/><Relationship Id="rId7" Type="http://schemas.openxmlformats.org/officeDocument/2006/relationships/image" Target="../media/image10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0.jpeg"/><Relationship Id="rId5" Type="http://schemas.openxmlformats.org/officeDocument/2006/relationships/image" Target="../media/image99.jpeg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jpeg"/><Relationship Id="rId3" Type="http://schemas.openxmlformats.org/officeDocument/2006/relationships/image" Target="../media/image2.png"/><Relationship Id="rId7" Type="http://schemas.openxmlformats.org/officeDocument/2006/relationships/image" Target="../media/image105.jpeg"/><Relationship Id="rId12" Type="http://schemas.openxmlformats.org/officeDocument/2006/relationships/image" Target="../media/image11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4.png"/><Relationship Id="rId11" Type="http://schemas.openxmlformats.org/officeDocument/2006/relationships/image" Target="../media/image109.jpeg"/><Relationship Id="rId5" Type="http://schemas.openxmlformats.org/officeDocument/2006/relationships/image" Target="../media/image103.jpg"/><Relationship Id="rId10" Type="http://schemas.openxmlformats.org/officeDocument/2006/relationships/image" Target="../media/image108.jpeg"/><Relationship Id="rId4" Type="http://schemas.openxmlformats.org/officeDocument/2006/relationships/image" Target="../media/image3.jpeg"/><Relationship Id="rId9" Type="http://schemas.openxmlformats.org/officeDocument/2006/relationships/image" Target="../media/image107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jpg"/><Relationship Id="rId3" Type="http://schemas.openxmlformats.org/officeDocument/2006/relationships/image" Target="../media/image2.png"/><Relationship Id="rId7" Type="http://schemas.openxmlformats.org/officeDocument/2006/relationships/image" Target="../media/image11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2.jpg"/><Relationship Id="rId5" Type="http://schemas.openxmlformats.org/officeDocument/2006/relationships/image" Target="../media/image111.jpeg"/><Relationship Id="rId10" Type="http://schemas.openxmlformats.org/officeDocument/2006/relationships/image" Target="../media/image116.jpg"/><Relationship Id="rId4" Type="http://schemas.openxmlformats.org/officeDocument/2006/relationships/image" Target="../media/image3.jpeg"/><Relationship Id="rId9" Type="http://schemas.openxmlformats.org/officeDocument/2006/relationships/image" Target="../media/image11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9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8.emf"/><Relationship Id="rId5" Type="http://schemas.openxmlformats.org/officeDocument/2006/relationships/image" Target="../media/image117.emf"/><Relationship Id="rId4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emf"/><Relationship Id="rId3" Type="http://schemas.openxmlformats.org/officeDocument/2006/relationships/image" Target="../media/image2.png"/><Relationship Id="rId7" Type="http://schemas.openxmlformats.org/officeDocument/2006/relationships/image" Target="../media/image122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1.emf"/><Relationship Id="rId5" Type="http://schemas.openxmlformats.org/officeDocument/2006/relationships/image" Target="../media/image120.emf"/><Relationship Id="rId4" Type="http://schemas.openxmlformats.org/officeDocument/2006/relationships/image" Target="../media/image3.jpeg"/><Relationship Id="rId9" Type="http://schemas.openxmlformats.org/officeDocument/2006/relationships/image" Target="../media/image124.e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emf"/><Relationship Id="rId3" Type="http://schemas.openxmlformats.org/officeDocument/2006/relationships/image" Target="../media/image2.png"/><Relationship Id="rId7" Type="http://schemas.openxmlformats.org/officeDocument/2006/relationships/image" Target="../media/image127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6.emf"/><Relationship Id="rId5" Type="http://schemas.openxmlformats.org/officeDocument/2006/relationships/image" Target="../media/image125.emf"/><Relationship Id="rId4" Type="http://schemas.openxmlformats.org/officeDocument/2006/relationships/image" Target="../media/image3.jpeg"/><Relationship Id="rId9" Type="http://schemas.openxmlformats.org/officeDocument/2006/relationships/image" Target="../media/image129.e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3.emf"/><Relationship Id="rId3" Type="http://schemas.openxmlformats.org/officeDocument/2006/relationships/image" Target="../media/image2.png"/><Relationship Id="rId7" Type="http://schemas.openxmlformats.org/officeDocument/2006/relationships/image" Target="../media/image132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1.emf"/><Relationship Id="rId5" Type="http://schemas.openxmlformats.org/officeDocument/2006/relationships/image" Target="../media/image130.emf"/><Relationship Id="rId10" Type="http://schemas.openxmlformats.org/officeDocument/2006/relationships/image" Target="../media/image135.emf"/><Relationship Id="rId4" Type="http://schemas.openxmlformats.org/officeDocument/2006/relationships/image" Target="../media/image3.jpeg"/><Relationship Id="rId9" Type="http://schemas.openxmlformats.org/officeDocument/2006/relationships/image" Target="../media/image134.e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png"/><Relationship Id="rId13" Type="http://schemas.openxmlformats.org/officeDocument/2006/relationships/image" Target="../media/image144.png"/><Relationship Id="rId3" Type="http://schemas.openxmlformats.org/officeDocument/2006/relationships/image" Target="../media/image2.png"/><Relationship Id="rId7" Type="http://schemas.openxmlformats.org/officeDocument/2006/relationships/image" Target="../media/image138.png"/><Relationship Id="rId12" Type="http://schemas.openxmlformats.org/officeDocument/2006/relationships/image" Target="../media/image14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7.png"/><Relationship Id="rId11" Type="http://schemas.openxmlformats.org/officeDocument/2006/relationships/image" Target="../media/image142.png"/><Relationship Id="rId5" Type="http://schemas.openxmlformats.org/officeDocument/2006/relationships/image" Target="../media/image136.png"/><Relationship Id="rId10" Type="http://schemas.openxmlformats.org/officeDocument/2006/relationships/image" Target="../media/image141.png"/><Relationship Id="rId4" Type="http://schemas.openxmlformats.org/officeDocument/2006/relationships/image" Target="../media/image3.jpeg"/><Relationship Id="rId9" Type="http://schemas.openxmlformats.org/officeDocument/2006/relationships/image" Target="../media/image140.png"/><Relationship Id="rId14" Type="http://schemas.openxmlformats.org/officeDocument/2006/relationships/image" Target="../media/image14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emf"/><Relationship Id="rId3" Type="http://schemas.openxmlformats.org/officeDocument/2006/relationships/image" Target="../media/image2.png"/><Relationship Id="rId7" Type="http://schemas.openxmlformats.org/officeDocument/2006/relationships/image" Target="../media/image148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7.emf"/><Relationship Id="rId5" Type="http://schemas.openxmlformats.org/officeDocument/2006/relationships/image" Target="../media/image146.emf"/><Relationship Id="rId10" Type="http://schemas.openxmlformats.org/officeDocument/2006/relationships/image" Target="../media/image151.emf"/><Relationship Id="rId4" Type="http://schemas.openxmlformats.org/officeDocument/2006/relationships/image" Target="../media/image3.jpeg"/><Relationship Id="rId9" Type="http://schemas.openxmlformats.org/officeDocument/2006/relationships/image" Target="../media/image150.e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emf"/><Relationship Id="rId3" Type="http://schemas.openxmlformats.org/officeDocument/2006/relationships/image" Target="../media/image2.png"/><Relationship Id="rId7" Type="http://schemas.openxmlformats.org/officeDocument/2006/relationships/image" Target="../media/image154.emf"/><Relationship Id="rId12" Type="http://schemas.openxmlformats.org/officeDocument/2006/relationships/image" Target="../media/image159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3.emf"/><Relationship Id="rId11" Type="http://schemas.openxmlformats.org/officeDocument/2006/relationships/image" Target="../media/image158.emf"/><Relationship Id="rId5" Type="http://schemas.openxmlformats.org/officeDocument/2006/relationships/image" Target="../media/image152.emf"/><Relationship Id="rId10" Type="http://schemas.openxmlformats.org/officeDocument/2006/relationships/image" Target="../media/image157.emf"/><Relationship Id="rId4" Type="http://schemas.openxmlformats.org/officeDocument/2006/relationships/image" Target="../media/image3.jpeg"/><Relationship Id="rId9" Type="http://schemas.openxmlformats.org/officeDocument/2006/relationships/image" Target="../media/image156.e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3.emf"/><Relationship Id="rId3" Type="http://schemas.openxmlformats.org/officeDocument/2006/relationships/image" Target="../media/image2.png"/><Relationship Id="rId7" Type="http://schemas.openxmlformats.org/officeDocument/2006/relationships/image" Target="../media/image162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1.emf"/><Relationship Id="rId11" Type="http://schemas.openxmlformats.org/officeDocument/2006/relationships/image" Target="../media/image166.emf"/><Relationship Id="rId5" Type="http://schemas.openxmlformats.org/officeDocument/2006/relationships/image" Target="../media/image160.emf"/><Relationship Id="rId10" Type="http://schemas.openxmlformats.org/officeDocument/2006/relationships/image" Target="../media/image165.emf"/><Relationship Id="rId4" Type="http://schemas.openxmlformats.org/officeDocument/2006/relationships/image" Target="../media/image3.jpeg"/><Relationship Id="rId9" Type="http://schemas.openxmlformats.org/officeDocument/2006/relationships/image" Target="../media/image16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2764" y="4176215"/>
            <a:ext cx="10221036" cy="2180134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об объектах недвижимого имущества Пермского края, возможных </a:t>
            </a:r>
            <a:b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приобретению в порядке приватизации на торгах в соответствии с Федеральным законом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 декабря 2001 г. № </a:t>
            </a:r>
            <a:r>
              <a:rPr lang="ru-RU" sz="200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178-ФЗ </a:t>
            </a:r>
            <a:r>
              <a:rPr lang="ru-RU" sz="200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«О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приватизации государственного и </a:t>
            </a:r>
            <a:r>
              <a:rPr lang="ru-RU" sz="200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</a:t>
            </a:r>
            <a:r>
              <a:rPr lang="ru-RU" sz="200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имущества»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55" y="146761"/>
            <a:ext cx="670618" cy="1249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960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4"/>
          <p:cNvSpPr txBox="1">
            <a:spLocks noChangeArrowheads="1"/>
          </p:cNvSpPr>
          <p:nvPr/>
        </p:nvSpPr>
        <p:spPr bwMode="auto">
          <a:xfrm>
            <a:off x="660222" y="265966"/>
            <a:ext cx="10977844" cy="1460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101" tIns="36051" rIns="72101" bIns="3605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4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3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ts val="1800"/>
              </a:lnSpc>
              <a:spcBef>
                <a:spcPct val="0"/>
              </a:spcBef>
              <a:buNone/>
            </a:pP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Объект незавершенного строительства, проектируемое назначение: объект незавершенного строительства, кадастровый номер: 59:14:0000000:730, по адресу: Пермский край, Березовский район, д. </a:t>
            </a:r>
            <a:r>
              <a:rPr lang="ru-RU" alt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Батерики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ул. Школьная, д. 11, с земельным участком с кадастровым номером 59:14:0000000:1111 площадью 20234 кв. м, местоположение установлено относительно ориентира, расположенного за пределами участка. Почтовый адрес ориентира: Пермский край, Березовский район, д. </a:t>
            </a:r>
            <a:r>
              <a:rPr lang="ru-RU" alt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Батерики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ул. Школьная, д. 11</a:t>
            </a:r>
          </a:p>
        </p:txBody>
      </p:sp>
      <p:pic>
        <p:nvPicPr>
          <p:cNvPr id="2054" name="Picture 11" descr="Картинки по запросу герб пермского кра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74" y="260510"/>
            <a:ext cx="324198" cy="608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Рисунок 18" descr="https://i0.photo.2gis.com/images/branch/16/2251799833109180_58fd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242818" y="-3377191"/>
            <a:ext cx="354493" cy="37317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11542816" y="6382389"/>
            <a:ext cx="498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 smtClean="0"/>
              <a:t>2</a:t>
            </a:r>
            <a:endParaRPr lang="ru-RU" sz="1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60222" y="1726140"/>
            <a:ext cx="46359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переоценки рыночной стоимости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634" y="4332300"/>
            <a:ext cx="2819826" cy="209528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9342" y="4323495"/>
            <a:ext cx="2849732" cy="209771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9074" y="4333449"/>
            <a:ext cx="2838502" cy="209413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222" y="2227679"/>
            <a:ext cx="2819121" cy="210461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343" y="2227678"/>
            <a:ext cx="2861957" cy="210461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604"/>
          <a:stretch/>
        </p:blipFill>
        <p:spPr>
          <a:xfrm>
            <a:off x="6341300" y="2227678"/>
            <a:ext cx="2838501" cy="2104619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11"/>
          <a:srcRect l="15907"/>
          <a:stretch/>
        </p:blipFill>
        <p:spPr>
          <a:xfrm>
            <a:off x="9160421" y="2226526"/>
            <a:ext cx="2382396" cy="2105771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12"/>
          <a:srcRect r="16008"/>
          <a:stretch/>
        </p:blipFill>
        <p:spPr>
          <a:xfrm>
            <a:off x="9160422" y="4323495"/>
            <a:ext cx="2389428" cy="2097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235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4"/>
          <p:cNvSpPr txBox="1">
            <a:spLocks noChangeArrowheads="1"/>
          </p:cNvSpPr>
          <p:nvPr/>
        </p:nvSpPr>
        <p:spPr bwMode="auto">
          <a:xfrm>
            <a:off x="660222" y="260510"/>
            <a:ext cx="10977844" cy="192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101" tIns="36051" rIns="72101" bIns="3605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4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3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ts val="1800"/>
              </a:lnSpc>
              <a:spcBef>
                <a:spcPct val="0"/>
              </a:spcBef>
              <a:buNone/>
            </a:pP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Здание, сельская врачебная амбулатория, кадастровый номер 59:13:0190112:31, количество этажей: 1, в том числе подземных 0, назначение: нежилое, площадь: 464,7 кв. м, по адресу: Российская Федерация, Пермский край, </a:t>
            </a:r>
            <a:r>
              <a:rPr lang="ru-RU" alt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м.о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</a:t>
            </a:r>
            <a:r>
              <a:rPr lang="ru-RU" alt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Бардымский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с. </a:t>
            </a:r>
            <a:r>
              <a:rPr lang="ru-RU" alt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Елпачиха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ул. Ленина, </a:t>
            </a:r>
            <a:r>
              <a:rPr lang="ru-RU" alt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зд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79, является объектом культурного наследия регионального значения - памятник </a:t>
            </a: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«Правление волостное», 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 соответствии </a:t>
            </a: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 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распоряжением губернатора Пермской области от 5 декабря 2000 г. N 713-р </a:t>
            </a: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«О 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государственном учете недвижимых памятников истории и культуры Пермского края регионального </a:t>
            </a: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значения» </a:t>
            </a:r>
            <a:b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 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земельным участком с кадастровым номером 59:13:0190112:8, площадью 3401 кв. м, по адресу: край Пермский, р-н </a:t>
            </a:r>
            <a:r>
              <a:rPr lang="ru-RU" alt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Бардымский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с. </a:t>
            </a:r>
            <a:r>
              <a:rPr lang="ru-RU" alt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Елпачиха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ул. Ленина, строение 79</a:t>
            </a:r>
          </a:p>
        </p:txBody>
      </p:sp>
      <p:pic>
        <p:nvPicPr>
          <p:cNvPr id="2054" name="Picture 11" descr="Картинки по запросу герб пермского кра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74" y="260510"/>
            <a:ext cx="324198" cy="608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Рисунок 18" descr="https://i0.photo.2gis.com/images/branch/16/2251799833109180_58fd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242818" y="-3377191"/>
            <a:ext cx="354493" cy="37317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11542816" y="6382389"/>
            <a:ext cx="498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 smtClean="0"/>
              <a:t>6</a:t>
            </a:r>
            <a:endParaRPr lang="ru-RU" sz="1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60222" y="2182348"/>
            <a:ext cx="46359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переоценки рыночной стоимости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6530" y="2863223"/>
            <a:ext cx="2589576" cy="351916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38" b="19509"/>
          <a:stretch/>
        </p:blipFill>
        <p:spPr>
          <a:xfrm>
            <a:off x="660222" y="4407636"/>
            <a:ext cx="2986154" cy="197475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260" y="2863223"/>
            <a:ext cx="2643355" cy="351916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9769" y="2863223"/>
            <a:ext cx="2698298" cy="3519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502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4"/>
          <p:cNvSpPr txBox="1">
            <a:spLocks noChangeArrowheads="1"/>
          </p:cNvSpPr>
          <p:nvPr/>
        </p:nvSpPr>
        <p:spPr bwMode="auto">
          <a:xfrm>
            <a:off x="660222" y="260510"/>
            <a:ext cx="10977844" cy="1919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101" tIns="36051" rIns="72101" bIns="3605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4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3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ts val="1800"/>
              </a:lnSpc>
              <a:spcBef>
                <a:spcPct val="0"/>
              </a:spcBef>
              <a:buNone/>
            </a:pP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Объекты недвижимого имущества с кадастровыми номерами: 59:03:0000000:3915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</a:t>
            </a: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59:03:0000000:6220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</a:t>
            </a: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59:03:0600003:1077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</a:t>
            </a: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59:03:0000000:6218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</a:t>
            </a: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59:03:0000000:6219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</a:t>
            </a: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59:03:0600003:1078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</a:t>
            </a: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59:03:0600003:1081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</a:t>
            </a: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59:03:0600003:1080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</a:t>
            </a: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59:03:0600003:1076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</a:t>
            </a: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59:03:0600003:1079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</a:t>
            </a:r>
            <a:endParaRPr lang="ru-RU" altLang="ru-RU" sz="20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spcBef>
                <a:spcPct val="0"/>
              </a:spcBef>
              <a:buNone/>
            </a:pP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на земельном участке с кадастровым номером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59:03:0600003:3 площадью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44920 кв.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м,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spcBef>
                <a:spcPct val="0"/>
              </a:spcBef>
              <a:buNone/>
            </a:pP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адресу: Российская Федерация, Пермский край, </a:t>
            </a:r>
            <a:r>
              <a:rPr lang="ru-RU" alt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г.о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город Березники, г. Березники, Южная часть городской черты, Старцев </a:t>
            </a:r>
            <a:r>
              <a:rPr lang="ru-RU" alt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Угор</a:t>
            </a:r>
            <a:endParaRPr lang="ru-RU" altLang="ru-RU" sz="2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spcBef>
                <a:spcPct val="0"/>
              </a:spcBef>
              <a:buNone/>
            </a:pPr>
            <a:endParaRPr lang="ru-RU" altLang="ru-RU" sz="2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2054" name="Picture 11" descr="Картинки по запросу герб пермского кра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74" y="260510"/>
            <a:ext cx="324198" cy="608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Рисунок 18" descr="https://i0.photo.2gis.com/images/branch/16/2251799833109180_58fd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242818" y="-3377191"/>
            <a:ext cx="354493" cy="37317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11542816" y="6382389"/>
            <a:ext cx="498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 smtClean="0"/>
              <a:t>7</a:t>
            </a:r>
            <a:endParaRPr lang="ru-RU" sz="1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81474" y="1891409"/>
            <a:ext cx="68781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переоценки рыночной стоимости</a:t>
            </a:r>
          </a:p>
        </p:txBody>
      </p:sp>
      <p:pic>
        <p:nvPicPr>
          <p:cNvPr id="8" name="Рисунок 7" descr="\\ik-ws0010\01. Единый реестр объектов\ОБЪЕКТЫ ПЛАНИРУЕМЫЕ\Пермский край\г. Березники\г. Березники Старцев угор\ФОТО ОТ 25.10.2022\1. ЗДАНИЕ НЕЖИЛОЕ. 57. 3 М2\20221025_125430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298"/>
          <a:stretch/>
        </p:blipFill>
        <p:spPr bwMode="auto">
          <a:xfrm>
            <a:off x="681475" y="2341508"/>
            <a:ext cx="2244367" cy="1469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\\ik-ws0010\01. Единый реестр объектов\ОБЪЕКТЫ ПЛАНИРУЕМЫЕ\Пермский край\г. Березники\г. Березники Старцев угор\ФОТО ОТ 25.10.2022\2. БРЕВЕНЧАТЫЙ ДОМ. 32. 8 М2\20221025_123347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86" r="15311" b="12325"/>
          <a:stretch/>
        </p:blipFill>
        <p:spPr bwMode="auto">
          <a:xfrm>
            <a:off x="3018763" y="2341508"/>
            <a:ext cx="2540065" cy="1469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\\ik-ws0010\01. Единый реестр объектов\ОБЪЕКТЫ ПЛАНИРУЕМЫЕ\Пермский край\г. Березники\г. Березники Старцев угор\ФОТО ОТ 25.10.2022\5. БРУСЧАТОЕ ЗДАНИЕ. 153. 3 М2\20221025_133002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848" y="3891640"/>
            <a:ext cx="2254994" cy="13599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\\ik-ws0010\01. Единый реестр объектов\ОБЪЕКТЫ ПЛАНИРУЕМЫЕ\Пермский край\г. Березники\г. Березники Старцев угор\ФОТО ОТ 25.10.2022\6. КИРПИЧНОЕ ЗДАНИЕ СТОЛОВОЙ. 442. 4 М2\20221025_123915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8763" y="3891640"/>
            <a:ext cx="2540065" cy="13599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 descr="\\ik-ws0010\01. Единый реестр объектов\ОБЪЕКТЫ ПЛАНИРУЕМЫЕ\Пермский край\г. Березники\Г. БЕРЕЗНИКИ. СТАРЦЕВ УГОР\ФОТО ОТ 25.10.2022\7. КИРПИЧНОЕ ЗДАНИЕ КОРПУСА. 1198. 6 М2\20221025_135346.jp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749" y="3891640"/>
            <a:ext cx="2371648" cy="13599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 descr="\\ik-ws0010\01. Единый реестр объектов\ОБЪЕКТЫ ПЛАНИРУЕМЫЕ\Пермский край\г. Березники\г. Березники Старцев угор\ФОТО ОТ 25.10.2022\3. БРЕВЕНЧАТЫЙ ДОМ. 36. 2 М2\20221025_123613.jp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749" y="2341508"/>
            <a:ext cx="2371648" cy="1469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Рисунок 17" descr="\\ik-ws0010\01. Единый реестр объектов\ОБЪЕКТЫ ПЛАНИРУЕМЫЕ\Пермский край\г. Березники\г. Березники Старцев угор\ФОТО ОТ 25.10.2022\4. БРЕВЕНЧАТЫЙ ДОМ. 39. 4 М2\IMG_5084.JPG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6318" y="2341508"/>
            <a:ext cx="2820269" cy="1469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Рисунок 23" descr="\\ik-ws0010\01. Единый реестр объектов\ОБЪЕКТЫ ПЛАНИРУЕМЫЕ\Пермский край\г. Березники\Г. БЕРЕЗНИКИ. СТАРЦЕВ УГОР\ФОТО ОТ 25.10.2022\10. ПАНЕЛЬНО КИРПИЧНОЕ ЗДАНИЕ ГАРАЖА\IMG_5090.JPG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6319" y="3891639"/>
            <a:ext cx="2820268" cy="13599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Рисунок 24" descr="\\ik-ws0010\01. Единый реестр объектов\ОБЪЕКТЫ ПЛАНИРУЕМЫЕ\Пермский край\г. Березники\Г. БЕРЕЗНИКИ. СТАРЦЕВ УГОР\ФОТО ОТ 25.10.2022\11. КИРПИЧНОЕ ЗДАНИЕ ПРАЧЕЧНОЙ. 93. 2 М2\20221025_125901.jpg"/>
          <p:cNvPicPr/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53" t="23179" r="6797" b="5203"/>
          <a:stretch/>
        </p:blipFill>
        <p:spPr bwMode="auto">
          <a:xfrm>
            <a:off x="2733436" y="5345076"/>
            <a:ext cx="2825392" cy="1370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Рисунок 25" descr="\\ik-ws0010\01. Единый реестр объектов\ОБЪЕКТЫ ПЛАНИРУЕМЫЕ\Пермский край\г. Березники\Г. БЕРЕЗНИКИ. СТАРЦЕВ УГОР\ФОТО ОТ 25.10.2022\12. ЗДАНИЕ КОРПУСА ИЗ ШЛАКОБЛОКОВ. 1110. 5 М2\20221025_130330.jpg"/>
          <p:cNvPicPr/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71" b="27274"/>
          <a:stretch/>
        </p:blipFill>
        <p:spPr bwMode="auto">
          <a:xfrm>
            <a:off x="5651749" y="5327273"/>
            <a:ext cx="3422210" cy="13707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8781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4"/>
          <p:cNvSpPr txBox="1">
            <a:spLocks noChangeArrowheads="1"/>
          </p:cNvSpPr>
          <p:nvPr/>
        </p:nvSpPr>
        <p:spPr bwMode="auto">
          <a:xfrm>
            <a:off x="660222" y="260510"/>
            <a:ext cx="10977844" cy="2765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101" tIns="36051" rIns="72101" bIns="3605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4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3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ts val="1800"/>
              </a:lnSpc>
              <a:spcBef>
                <a:spcPct val="0"/>
              </a:spcBef>
              <a:buNone/>
            </a:pP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Здание больницы, кадастровый номер 59:25:0300001:742, назначение: нежилое, площадь: </a:t>
            </a: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732,3 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кв. м; </a:t>
            </a:r>
          </a:p>
          <a:p>
            <a:pPr algn="just">
              <a:lnSpc>
                <a:spcPts val="1800"/>
              </a:lnSpc>
              <a:spcBef>
                <a:spcPct val="0"/>
              </a:spcBef>
              <a:buNone/>
            </a:pP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здание котельной, кадастровый номер 59:25:0300001:1217, назначение: нежилое, площадь: </a:t>
            </a: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24,8 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кв. м, </a:t>
            </a:r>
          </a:p>
          <a:p>
            <a:pPr algn="just">
              <a:lnSpc>
                <a:spcPts val="1800"/>
              </a:lnSpc>
              <a:spcBef>
                <a:spcPct val="0"/>
              </a:spcBef>
              <a:buNone/>
            </a:pP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 земельным участком с кадастровым номером 59:25:0300001:1212, </a:t>
            </a:r>
          </a:p>
          <a:p>
            <a:pPr algn="just">
              <a:lnSpc>
                <a:spcPts val="18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 движимым имуществом</a:t>
            </a: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:</a:t>
            </a:r>
            <a:endParaRPr lang="ru-RU" altLang="ru-RU" sz="2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spcBef>
                <a:spcPct val="0"/>
              </a:spcBef>
              <a:buNone/>
            </a:pP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котел </a:t>
            </a:r>
            <a:r>
              <a:rPr lang="ru-RU" alt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КВСр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/КВСса-011К/Гн; </a:t>
            </a:r>
          </a:p>
          <a:p>
            <a:pPr algn="just">
              <a:lnSpc>
                <a:spcPts val="1800"/>
              </a:lnSpc>
              <a:spcBef>
                <a:spcPct val="0"/>
              </a:spcBef>
              <a:buNone/>
            </a:pP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котел </a:t>
            </a:r>
            <a:r>
              <a:rPr lang="ru-RU" alt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КВСр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/КВСса-011К/Гн; </a:t>
            </a:r>
          </a:p>
          <a:p>
            <a:pPr algn="just">
              <a:lnSpc>
                <a:spcPts val="1800"/>
              </a:lnSpc>
              <a:spcBef>
                <a:spcPct val="0"/>
              </a:spcBef>
              <a:buNone/>
            </a:pP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насос К-20-30; насос К-80-50-10; </a:t>
            </a:r>
          </a:p>
          <a:p>
            <a:pPr algn="just">
              <a:lnSpc>
                <a:spcPts val="18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насос К 20/30 (4/3000), </a:t>
            </a:r>
          </a:p>
          <a:p>
            <a:pPr algn="just">
              <a:lnSpc>
                <a:spcPts val="1800"/>
              </a:lnSpc>
              <a:spcBef>
                <a:spcPct val="0"/>
              </a:spcBef>
              <a:buNone/>
            </a:pP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 адресу: Пермский край, </a:t>
            </a:r>
            <a:r>
              <a:rPr lang="ru-RU" alt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Красновишерский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городской округ, с. Верх-</a:t>
            </a:r>
            <a:r>
              <a:rPr lang="ru-RU" alt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Язьва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ул. Советская, д. 2а</a:t>
            </a:r>
          </a:p>
        </p:txBody>
      </p:sp>
      <p:pic>
        <p:nvPicPr>
          <p:cNvPr id="2054" name="Picture 11" descr="Картинки по запросу герб пермского кра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74" y="260510"/>
            <a:ext cx="324198" cy="608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Рисунок 18" descr="https://i0.photo.2gis.com/images/branch/16/2251799833109180_58fd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242818" y="-3377191"/>
            <a:ext cx="354493" cy="37317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11542816" y="6382389"/>
            <a:ext cx="498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 smtClean="0"/>
              <a:t>10</a:t>
            </a:r>
            <a:endParaRPr lang="ru-RU" sz="1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60222" y="3026361"/>
            <a:ext cx="67557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Рыночная </a:t>
            </a:r>
            <a:r>
              <a:rPr lang="ru-RU" altLang="ru-RU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по состоянию на 25.09.2025 – </a:t>
            </a:r>
            <a:r>
              <a:rPr lang="ru-RU" altLang="ru-RU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1 164 700 </a:t>
            </a:r>
            <a:r>
              <a:rPr lang="ru-RU" altLang="ru-RU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  <a:endParaRPr lang="ru-RU" i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 b="547"/>
          <a:stretch/>
        </p:blipFill>
        <p:spPr>
          <a:xfrm>
            <a:off x="8990438" y="3739080"/>
            <a:ext cx="2633560" cy="292030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222" y="3739080"/>
            <a:ext cx="2998047" cy="292030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68" b="2409"/>
          <a:stretch/>
        </p:blipFill>
        <p:spPr>
          <a:xfrm>
            <a:off x="6454620" y="3726965"/>
            <a:ext cx="2413832" cy="293242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22" b="1757"/>
          <a:stretch/>
        </p:blipFill>
        <p:spPr>
          <a:xfrm>
            <a:off x="3780254" y="3739080"/>
            <a:ext cx="2552380" cy="2920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67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4"/>
          <p:cNvSpPr txBox="1">
            <a:spLocks noChangeArrowheads="1"/>
          </p:cNvSpPr>
          <p:nvPr/>
        </p:nvSpPr>
        <p:spPr bwMode="auto">
          <a:xfrm>
            <a:off x="660222" y="260510"/>
            <a:ext cx="10977844" cy="767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101" tIns="36051" rIns="72101" bIns="3605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4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3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ts val="1800"/>
              </a:lnSpc>
              <a:spcBef>
                <a:spcPct val="0"/>
              </a:spcBef>
              <a:buNone/>
            </a:pP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Часть двухэтажного кирпичного административного здания, кадастровый номер 59:16:0010102:1036, назначение: нежилое, площадь 139,8 кв. м, по адресу: Пермский край, </a:t>
            </a:r>
            <a:r>
              <a:rPr lang="ru-RU" alt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Верещагинский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городской округ, г. Верещагино, ул. Северная, д. 2а</a:t>
            </a:r>
          </a:p>
        </p:txBody>
      </p:sp>
      <p:pic>
        <p:nvPicPr>
          <p:cNvPr id="2054" name="Picture 11" descr="Картинки по запросу герб пермского кра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74" y="260510"/>
            <a:ext cx="324198" cy="608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Рисунок 18" descr="https://i0.photo.2gis.com/images/branch/16/2251799833109180_58fd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242818" y="-3377191"/>
            <a:ext cx="354493" cy="37317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11542816" y="6382389"/>
            <a:ext cx="498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 smtClean="0"/>
              <a:t>12</a:t>
            </a:r>
            <a:endParaRPr lang="ru-RU" sz="1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60222" y="1028186"/>
            <a:ext cx="46359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переоценки рыночной стоимости</a:t>
            </a:r>
          </a:p>
        </p:txBody>
      </p:sp>
      <p:pic>
        <p:nvPicPr>
          <p:cNvPr id="1026" name="Picture 2" descr="IMG_922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919" y="2066986"/>
            <a:ext cx="5938773" cy="446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P91127-13422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2022" y="2066986"/>
            <a:ext cx="2905125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P91127-13425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2022" y="4344409"/>
            <a:ext cx="2905127" cy="2176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2380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4"/>
          <p:cNvSpPr txBox="1">
            <a:spLocks noChangeArrowheads="1"/>
          </p:cNvSpPr>
          <p:nvPr/>
        </p:nvSpPr>
        <p:spPr bwMode="auto">
          <a:xfrm>
            <a:off x="660222" y="260510"/>
            <a:ext cx="10977844" cy="1229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101" tIns="36051" rIns="72101" bIns="3605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4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3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ts val="1800"/>
              </a:lnSpc>
              <a:spcBef>
                <a:spcPct val="0"/>
              </a:spcBef>
              <a:buNone/>
            </a:pP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Здание врачебной амбулатории, кадастровый номер 59:21:0920002:2835, назначение: нежилое, площадь 276,5 кв. м; </a:t>
            </a:r>
            <a:endParaRPr lang="ru-RU" altLang="ru-RU" sz="20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spcBef>
                <a:spcPct val="0"/>
              </a:spcBef>
              <a:buNone/>
            </a:pP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сооружение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: котельная, кадастровый номер 59:21:0920002:2017, назначение: нежилое, площадь застройки 17,1 кв. м, с земельным участком с кадастровым номером 59:21:0920002:383, по адресу: Пермский край, Карагайский муниципальный округ, п. Менделеево, пер. Клубный, </a:t>
            </a:r>
            <a:r>
              <a:rPr lang="ru-RU" alt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зд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4</a:t>
            </a:r>
          </a:p>
        </p:txBody>
      </p:sp>
      <p:pic>
        <p:nvPicPr>
          <p:cNvPr id="2054" name="Picture 11" descr="Картинки по запросу герб пермского кра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74" y="260510"/>
            <a:ext cx="324198" cy="608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Рисунок 18" descr="https://i0.photo.2gis.com/images/branch/16/2251799833109180_58fd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242818" y="-3377191"/>
            <a:ext cx="354493" cy="37317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11542816" y="6382389"/>
            <a:ext cx="498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 smtClean="0"/>
              <a:t>14</a:t>
            </a:r>
            <a:endParaRPr lang="ru-RU" sz="1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60222" y="1486936"/>
            <a:ext cx="46359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переоценки рыночной стоимости</a:t>
            </a:r>
          </a:p>
        </p:txBody>
      </p:sp>
      <p:pic>
        <p:nvPicPr>
          <p:cNvPr id="8" name="Рисунок 7" descr="E:\Менд.СВА ФОТОГРАФИИ, ФАПы\IMG_4310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0222" y="4042936"/>
            <a:ext cx="4162743" cy="2616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E:\Менд.СВА ФОТОГРАФИИ, ФАПы\IMG_4313.jpg"/>
          <p:cNvPicPr/>
          <p:nvPr/>
        </p:nvPicPr>
        <p:blipFill rotWithShape="1">
          <a:blip r:embed="rId6" cstate="print"/>
          <a:srcRect t="-1" b="32557"/>
          <a:stretch/>
        </p:blipFill>
        <p:spPr bwMode="auto">
          <a:xfrm>
            <a:off x="660222" y="1925991"/>
            <a:ext cx="4162743" cy="1957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Users\SLESAR_BOSS\Desktop\ФОТО Менделеево\IMG_7877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38528" y="4253271"/>
            <a:ext cx="2629757" cy="242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C:\Users\SLESAR_BOSS\Documents\ВОЛКОВ Л.П\ФОТОГР.ВЕНТИЛЯЦИЯ, ТЕРАПИИ и т.д\ФОТОГРАФИИ МЕНД, САВИНО\IMG_7871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038528" y="1859184"/>
            <a:ext cx="2629757" cy="2314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12" descr="\\ik-ws0010\01. Единый реестр объектов\ОБЪЕКТЫ ПЛАНИРУЕМЫЕ\Пермский край\КАРАГАЙСКИЙ РАЙОН\п. Менделеево, пер Клубный,4 (котельная)\10.04.2023 котельная\IMG-6b60951f09a33f84a15b3847ad1dcff5-V.jp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8502" y="1853352"/>
            <a:ext cx="3262737" cy="3036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\\ik-ws0010\01. Единый реестр объектов\ОБЪЕКТЫ ПЛАНИРУЕМЫЕ\Пермский край\КАРАГАЙСКИЙ РАЙОН\п. Менделеево, пер Клубный,4 (котельная)\10.04.2023 котельная\IMG-ba07aeb70349b4053890362dbe49bed5-V.jp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8502" y="4988863"/>
            <a:ext cx="3262737" cy="16596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02860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4"/>
          <p:cNvSpPr txBox="1">
            <a:spLocks noChangeArrowheads="1"/>
          </p:cNvSpPr>
          <p:nvPr/>
        </p:nvSpPr>
        <p:spPr bwMode="auto">
          <a:xfrm>
            <a:off x="660222" y="260510"/>
            <a:ext cx="10977844" cy="767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101" tIns="36051" rIns="72101" bIns="3605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4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3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ts val="1800"/>
              </a:lnSpc>
              <a:spcBef>
                <a:spcPct val="0"/>
              </a:spcBef>
              <a:buNone/>
            </a:pP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Одноэтажное брусчатое здание, кадастровый номер 59:33:1820001:173, назначение: нежилое, площадь 73,9 кв. м, с земельным участком с кадастровым номером 59:33:1820001:63, по адресу: Пермский край, </a:t>
            </a:r>
            <a:r>
              <a:rPr lang="ru-RU" alt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Сивинский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муниципальный округ, с. </a:t>
            </a:r>
            <a:r>
              <a:rPr lang="ru-RU" alt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Серафимовское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ул. Базарова, д. 10</a:t>
            </a:r>
          </a:p>
        </p:txBody>
      </p:sp>
      <p:pic>
        <p:nvPicPr>
          <p:cNvPr id="2054" name="Picture 11" descr="Картинки по запросу герб пермского кра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74" y="260510"/>
            <a:ext cx="324198" cy="608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Рисунок 18" descr="https://i0.photo.2gis.com/images/branch/16/2251799833109180_58fd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242818" y="-3377191"/>
            <a:ext cx="354493" cy="37317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11542816" y="6382389"/>
            <a:ext cx="498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 smtClean="0"/>
              <a:t>18</a:t>
            </a:r>
            <a:endParaRPr lang="ru-RU" sz="1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60221" y="1028186"/>
            <a:ext cx="46359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переоценки рыночной стоимости</a:t>
            </a:r>
          </a:p>
        </p:txBody>
      </p:sp>
      <p:pic>
        <p:nvPicPr>
          <p:cNvPr id="8" name="Рисунок 7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571"/>
          <a:stretch/>
        </p:blipFill>
        <p:spPr bwMode="auto">
          <a:xfrm>
            <a:off x="660221" y="1858789"/>
            <a:ext cx="5776791" cy="45236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Рисунок 8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517"/>
          <a:stretch/>
        </p:blipFill>
        <p:spPr bwMode="auto">
          <a:xfrm>
            <a:off x="6548770" y="1858789"/>
            <a:ext cx="2459251" cy="231485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Рисунок 9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43"/>
          <a:stretch/>
        </p:blipFill>
        <p:spPr bwMode="auto">
          <a:xfrm>
            <a:off x="9119778" y="1858789"/>
            <a:ext cx="2423038" cy="231485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Рисунок 10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37"/>
          <a:stretch/>
        </p:blipFill>
        <p:spPr bwMode="auto">
          <a:xfrm>
            <a:off x="9650994" y="4264183"/>
            <a:ext cx="1891822" cy="21182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Рисунок 12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37" b="29489"/>
          <a:stretch/>
        </p:blipFill>
        <p:spPr bwMode="auto">
          <a:xfrm>
            <a:off x="6548770" y="4264183"/>
            <a:ext cx="3002636" cy="21182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52828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4"/>
          <p:cNvSpPr txBox="1">
            <a:spLocks noChangeArrowheads="1"/>
          </p:cNvSpPr>
          <p:nvPr/>
        </p:nvSpPr>
        <p:spPr bwMode="auto">
          <a:xfrm>
            <a:off x="660222" y="260510"/>
            <a:ext cx="10977844" cy="767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101" tIns="36051" rIns="72101" bIns="3605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4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3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ts val="1800"/>
              </a:lnSpc>
              <a:spcBef>
                <a:spcPct val="0"/>
              </a:spcBef>
              <a:buNone/>
            </a:pP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Фельдшерско-акушерский пункт, кадастровый номер 59:27:0321001:529, назначение: нежилое помещение, площадь 67,1 кв. м, с земельным участком с кадастровым номером 59:27:0321001:191, по адресу: Пермский край, Октябрьский городской округ, д. Верх-</a:t>
            </a:r>
            <a:r>
              <a:rPr lang="ru-RU" alt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Шуртан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ул. Школьная, д. 4-2</a:t>
            </a:r>
          </a:p>
        </p:txBody>
      </p:sp>
      <p:pic>
        <p:nvPicPr>
          <p:cNvPr id="2054" name="Picture 11" descr="Картинки по запросу герб пермского кра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74" y="260510"/>
            <a:ext cx="324198" cy="608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Рисунок 18" descr="https://i0.photo.2gis.com/images/branch/16/2251799833109180_58fd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242818" y="-3377191"/>
            <a:ext cx="354493" cy="37317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11542816" y="6382389"/>
            <a:ext cx="498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 smtClean="0"/>
              <a:t>20</a:t>
            </a:r>
            <a:endParaRPr lang="ru-RU" sz="1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60222" y="1031753"/>
            <a:ext cx="46359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переоценки рыночной стоимости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223" y="1626040"/>
            <a:ext cx="3775976" cy="249437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22717" y="1626039"/>
            <a:ext cx="3545532" cy="24943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4767" y="1626038"/>
            <a:ext cx="3125299" cy="249437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0222" y="4193051"/>
            <a:ext cx="1939130" cy="254413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10573" y="4200989"/>
            <a:ext cx="1994676" cy="25362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6470" y="4200989"/>
            <a:ext cx="2326714" cy="253835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54405" y="4193051"/>
            <a:ext cx="2442971" cy="2544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366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4"/>
          <p:cNvSpPr txBox="1">
            <a:spLocks noChangeArrowheads="1"/>
          </p:cNvSpPr>
          <p:nvPr/>
        </p:nvSpPr>
        <p:spPr bwMode="auto">
          <a:xfrm>
            <a:off x="660222" y="427137"/>
            <a:ext cx="10977844" cy="77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101" tIns="36051" rIns="72101" bIns="3605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4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3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ts val="1800"/>
              </a:lnSpc>
              <a:spcBef>
                <a:spcPct val="0"/>
              </a:spcBef>
              <a:buNone/>
            </a:pP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Часть 1-эт. нежилого здания, кадастровый номер 59:09:0762900:304, назначение: нежилое, площадь 65,3 кв. м, по адресу: Российская Федерация, Пермский край, </a:t>
            </a:r>
            <a:r>
              <a:rPr lang="ru-RU" alt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Лысьвенский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городской округ, </a:t>
            </a: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</a:t>
            </a:r>
            <a:r>
              <a:rPr lang="ru-RU" alt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Ломовка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ул. Клубная, д. 4-2</a:t>
            </a:r>
          </a:p>
        </p:txBody>
      </p:sp>
      <p:pic>
        <p:nvPicPr>
          <p:cNvPr id="2054" name="Picture 11" descr="Картинки по запросу герб пермского кра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74" y="260510"/>
            <a:ext cx="324198" cy="608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Рисунок 18" descr="https://i0.photo.2gis.com/images/branch/16/2251799833109180_58fd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242818" y="-3377191"/>
            <a:ext cx="354493" cy="37317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11542816" y="6382389"/>
            <a:ext cx="498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 smtClean="0"/>
              <a:t>23</a:t>
            </a:r>
            <a:endParaRPr lang="ru-RU" sz="1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60222" y="1206868"/>
            <a:ext cx="67728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Рыночная </a:t>
            </a:r>
            <a:r>
              <a:rPr lang="ru-RU" altLang="ru-RU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по состоянию </a:t>
            </a:r>
            <a:r>
              <a:rPr lang="ru-RU" altLang="ru-RU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altLang="ru-RU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13.08.2025 – </a:t>
            </a:r>
            <a:r>
              <a:rPr lang="ru-RU" altLang="ru-RU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29 698,80 руб.</a:t>
            </a:r>
            <a:endParaRPr lang="ru-RU" i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423" y="4014991"/>
            <a:ext cx="3284545" cy="250731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8906" y="4014991"/>
            <a:ext cx="2881141" cy="25073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1985" y="4014990"/>
            <a:ext cx="1614545" cy="250731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5824" y="1856651"/>
            <a:ext cx="3046991" cy="211172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222" y="1856651"/>
            <a:ext cx="2950262" cy="211279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43" t="1410"/>
          <a:stretch/>
        </p:blipFill>
        <p:spPr>
          <a:xfrm>
            <a:off x="660222" y="4014991"/>
            <a:ext cx="2950262" cy="250872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79" r="7313" b="31764"/>
          <a:stretch/>
        </p:blipFill>
        <p:spPr>
          <a:xfrm>
            <a:off x="3652592" y="1856651"/>
            <a:ext cx="4801125" cy="2111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576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4"/>
          <p:cNvSpPr txBox="1">
            <a:spLocks noChangeArrowheads="1"/>
          </p:cNvSpPr>
          <p:nvPr/>
        </p:nvSpPr>
        <p:spPr bwMode="auto">
          <a:xfrm>
            <a:off x="660222" y="427137"/>
            <a:ext cx="10977844" cy="77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101" tIns="36051" rIns="72101" bIns="3605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4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3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ts val="1800"/>
              </a:lnSpc>
              <a:spcBef>
                <a:spcPct val="0"/>
              </a:spcBef>
              <a:buNone/>
            </a:pP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Помещения, расположенные на 2-ом этаже, кадастровый номер 81:07:0099002:222, назначение: нежилое, площадь 221,7 кв. м, по адресу: Российская Федерация, Пермский край, г. Кудымкар, </a:t>
            </a: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пер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Гончарный, д. 7</a:t>
            </a:r>
          </a:p>
        </p:txBody>
      </p:sp>
      <p:pic>
        <p:nvPicPr>
          <p:cNvPr id="2054" name="Picture 11" descr="Картинки по запросу герб пермского кра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74" y="260510"/>
            <a:ext cx="324198" cy="608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Рисунок 18" descr="https://i0.photo.2gis.com/images/branch/16/2251799833109180_58fd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242818" y="-3377191"/>
            <a:ext cx="354493" cy="37317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11542816" y="6382389"/>
            <a:ext cx="498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 smtClean="0"/>
              <a:t>27</a:t>
            </a:r>
            <a:endParaRPr lang="ru-RU" sz="1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60222" y="1206868"/>
            <a:ext cx="66189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Рыночная </a:t>
            </a:r>
            <a:r>
              <a:rPr lang="ru-RU" altLang="ru-RU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по состоянию на 13.08.2025  - </a:t>
            </a:r>
            <a:r>
              <a:rPr lang="ru-RU" altLang="ru-RU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252 </a:t>
            </a:r>
            <a:r>
              <a:rPr lang="ru-RU" altLang="ru-RU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738 руб</a:t>
            </a:r>
            <a:r>
              <a:rPr lang="ru-RU" altLang="ru-RU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i="1" dirty="0"/>
          </a:p>
        </p:txBody>
      </p:sp>
      <p:pic>
        <p:nvPicPr>
          <p:cNvPr id="9" name="Рисунок 8" descr="\\ik-ws0010\01. Единый реестр объектов\ОБЪЕКТЫ ПЛАНИРУЕМЫЕ\Пермский край\г. Кудымкар\г.Кудымкар, пер.Гончарный, 5,7\Помещение 222\Фото от21.04.2021\PHOTO-2021-04-21-11-39-34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6377" y="1905660"/>
            <a:ext cx="1762752" cy="2283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\\ik-ws0010\01. Единый реестр объектов\ОБЪЕКТЫ ПЛАНИРУЕМЫЕ\Пермский край\г. Кудымкар\г.Кудымкар, пер.Гончарный, 5,7\Помещение 222\IMG_20200604_102101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6724" y="4269327"/>
            <a:ext cx="2736547" cy="20347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0607" y="4269327"/>
            <a:ext cx="1517346" cy="2034758"/>
          </a:xfrm>
          <a:prstGeom prst="rect">
            <a:avLst/>
          </a:prstGeom>
          <a:noFill/>
        </p:spPr>
      </p:pic>
      <p:pic>
        <p:nvPicPr>
          <p:cNvPr id="14" name="Рисунок 13" descr="\\ik-ws0010\01. Единый реестр объектов\ОБЪЕКТЫ ПЛАНИРУЕМЫЕ\Пермский край\г. Кудымкар\г.Кудымкар, пер.Гончарный, 5,7\Помещение 222\Фото от21.04.2021\PHOTO-2021-04-21-11-39-35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2931" y="1905658"/>
            <a:ext cx="2383278" cy="2283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0011" y="1905657"/>
            <a:ext cx="1712804" cy="228373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222" y="1905659"/>
            <a:ext cx="3298819" cy="439842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377" y="4269326"/>
            <a:ext cx="2713011" cy="203475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6617" y="1905657"/>
            <a:ext cx="1712804" cy="2283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829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4"/>
          <p:cNvSpPr txBox="1">
            <a:spLocks noChangeArrowheads="1"/>
          </p:cNvSpPr>
          <p:nvPr/>
        </p:nvSpPr>
        <p:spPr bwMode="auto">
          <a:xfrm>
            <a:off x="660222" y="427137"/>
            <a:ext cx="10977844" cy="536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101" tIns="36051" rIns="72101" bIns="3605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4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3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ts val="1800"/>
              </a:lnSpc>
              <a:spcBef>
                <a:spcPct val="0"/>
              </a:spcBef>
              <a:buNone/>
            </a:pP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Нежилое помещение ФАП, кадастровый номер 59:30:0610001:209, назначение: нежилое, площадь 73,3 кв. м, по адресу: Пермский край, </a:t>
            </a:r>
            <a:r>
              <a:rPr lang="ru-RU" alt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Оханский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городской округ, д. Окуловка, ул. Спортивная, д. 14</a:t>
            </a:r>
          </a:p>
        </p:txBody>
      </p:sp>
      <p:pic>
        <p:nvPicPr>
          <p:cNvPr id="2054" name="Picture 11" descr="Картинки по запросу герб пермского кра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74" y="260510"/>
            <a:ext cx="324198" cy="608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Рисунок 18" descr="https://i0.photo.2gis.com/images/branch/16/2251799833109180_58fd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242818" y="-3377191"/>
            <a:ext cx="354493" cy="37317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11542816" y="6382389"/>
            <a:ext cx="498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 smtClean="0"/>
              <a:t>28</a:t>
            </a:r>
            <a:endParaRPr lang="ru-RU" sz="1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60222" y="963981"/>
            <a:ext cx="46359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</a:t>
            </a:r>
            <a:r>
              <a:rPr lang="ru-RU" altLang="ru-RU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переоценки </a:t>
            </a:r>
            <a:r>
              <a:rPr lang="ru-RU" altLang="ru-RU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рыночной стоимости</a:t>
            </a:r>
            <a:endParaRPr lang="ru-RU" i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763" y="1824201"/>
            <a:ext cx="3332653" cy="249948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1559" y="1824201"/>
            <a:ext cx="3420188" cy="187827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8890" y="1824201"/>
            <a:ext cx="3372169" cy="449622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763" y="4446495"/>
            <a:ext cx="3332653" cy="187827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71559" y="3759625"/>
            <a:ext cx="3420188" cy="2565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340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4"/>
          <p:cNvSpPr txBox="1">
            <a:spLocks noChangeArrowheads="1"/>
          </p:cNvSpPr>
          <p:nvPr/>
        </p:nvSpPr>
        <p:spPr bwMode="auto">
          <a:xfrm>
            <a:off x="660222" y="427137"/>
            <a:ext cx="10977844" cy="77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101" tIns="36051" rIns="72101" bIns="3605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4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3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ts val="1800"/>
              </a:lnSpc>
              <a:spcBef>
                <a:spcPct val="0"/>
              </a:spcBef>
              <a:buNone/>
            </a:pP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Нежилое помещение, кадастровый номер 59:27:0521001:482, назначение: нежилое, площадь </a:t>
            </a: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39 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кв. м, по адресу: Российская Федерация, Пермский край, Октябрьский городской округ, </a:t>
            </a: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</a:t>
            </a:r>
            <a:r>
              <a:rPr lang="ru-RU" alt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Адилева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ул. Школьная, д. 7</a:t>
            </a:r>
          </a:p>
        </p:txBody>
      </p:sp>
      <p:pic>
        <p:nvPicPr>
          <p:cNvPr id="2054" name="Picture 11" descr="Картинки по запросу герб пермского кра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74" y="260510"/>
            <a:ext cx="324198" cy="608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Рисунок 18" descr="https://i0.photo.2gis.com/images/branch/16/2251799833109180_58fd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242818" y="-3377191"/>
            <a:ext cx="354493" cy="37317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11542816" y="6382389"/>
            <a:ext cx="498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 smtClean="0"/>
              <a:t>29</a:t>
            </a:r>
            <a:endParaRPr lang="ru-RU" sz="1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60222" y="1206868"/>
            <a:ext cx="648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Рыночная стоимость по состоянию на </a:t>
            </a:r>
            <a:r>
              <a:rPr lang="ru-RU" altLang="ru-RU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13.08.2025 – 66 000 </a:t>
            </a:r>
            <a:r>
              <a:rPr lang="ru-RU" altLang="ru-RU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22"/>
          <a:stretch/>
        </p:blipFill>
        <p:spPr>
          <a:xfrm>
            <a:off x="1054669" y="2247420"/>
            <a:ext cx="3729317" cy="216045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1310" y="2247420"/>
            <a:ext cx="2871462" cy="215359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347050" y="2812579"/>
            <a:ext cx="4344362" cy="325827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668" y="4490066"/>
            <a:ext cx="3729317" cy="211518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319" y="4441714"/>
            <a:ext cx="2871463" cy="2153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056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4"/>
          <p:cNvSpPr txBox="1">
            <a:spLocks noChangeArrowheads="1"/>
          </p:cNvSpPr>
          <p:nvPr/>
        </p:nvSpPr>
        <p:spPr bwMode="auto">
          <a:xfrm>
            <a:off x="660222" y="427137"/>
            <a:ext cx="10977844" cy="767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101" tIns="36051" rIns="72101" bIns="3605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4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3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ts val="1800"/>
              </a:lnSpc>
              <a:spcBef>
                <a:spcPct val="0"/>
              </a:spcBef>
              <a:buNone/>
            </a:pP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Нежилое помещение, кадастровый номер 59:27:0721001:838, назначение: нежилое, площадь </a:t>
            </a: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42,7 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кв. м, с земельным участком с кадастровым номером 59:27:0721001:105, по адресу: </a:t>
            </a: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Российская 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Федерация, Пермский край, Октябрьский городской округ, д. Большой Сарс, ул. Мира, д. 3</a:t>
            </a:r>
          </a:p>
        </p:txBody>
      </p:sp>
      <p:pic>
        <p:nvPicPr>
          <p:cNvPr id="2054" name="Picture 11" descr="Картинки по запросу герб пермского кра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74" y="260510"/>
            <a:ext cx="324198" cy="608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Рисунок 18" descr="https://i0.photo.2gis.com/images/branch/16/2251799833109180_58fd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242818" y="-3377191"/>
            <a:ext cx="354493" cy="37317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11542816" y="6382389"/>
            <a:ext cx="498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 smtClean="0"/>
              <a:t>30</a:t>
            </a:r>
            <a:endParaRPr lang="ru-RU" sz="1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60222" y="1194813"/>
            <a:ext cx="64009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Рыночная </a:t>
            </a:r>
            <a:r>
              <a:rPr lang="ru-RU" altLang="ru-RU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по состоянию на 13.08.2025 - </a:t>
            </a:r>
            <a:r>
              <a:rPr lang="ru-RU" altLang="ru-RU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81 500 руб.</a:t>
            </a:r>
            <a:endParaRPr lang="ru-RU" i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72" y="2204596"/>
            <a:ext cx="4216711" cy="3162533"/>
          </a:xfrm>
          <a:prstGeom prst="rect">
            <a:avLst/>
          </a:prstGeom>
        </p:spPr>
      </p:pic>
      <p:pic>
        <p:nvPicPr>
          <p:cNvPr id="8" name="Рисунок 7"/>
          <p:cNvPicPr/>
          <p:nvPr/>
        </p:nvPicPr>
        <p:blipFill rotWithShape="1">
          <a:blip r:embed="rId6"/>
          <a:srcRect l="34473" t="9692" r="11812" b="11631"/>
          <a:stretch/>
        </p:blipFill>
        <p:spPr bwMode="auto">
          <a:xfrm>
            <a:off x="4650774" y="2204595"/>
            <a:ext cx="2996739" cy="31625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704" y="2204595"/>
            <a:ext cx="4216710" cy="3162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793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4"/>
          <p:cNvSpPr txBox="1">
            <a:spLocks noChangeArrowheads="1"/>
          </p:cNvSpPr>
          <p:nvPr/>
        </p:nvSpPr>
        <p:spPr bwMode="auto">
          <a:xfrm>
            <a:off x="660222" y="427137"/>
            <a:ext cx="10977844" cy="1703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101" tIns="36051" rIns="72101" bIns="3605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4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3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ts val="1800"/>
              </a:lnSpc>
              <a:spcBef>
                <a:spcPct val="0"/>
              </a:spcBef>
              <a:buNone/>
            </a:pP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Здание гаража, кадастровый номер 81:05:1260001:344, назначение: нежилое, площадь 88,7 кв. м, </a:t>
            </a: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 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адресу: Российская Федерация, Пермский край, </a:t>
            </a:r>
            <a:r>
              <a:rPr lang="ru-RU" alt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Юсвинский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муниципальный округ, п. </a:t>
            </a:r>
            <a:r>
              <a:rPr lang="ru-RU" alt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Тукачево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ул. Комсомольская, д. 3/2 </a:t>
            </a:r>
          </a:p>
          <a:p>
            <a:pPr algn="just">
              <a:lnSpc>
                <a:spcPts val="1800"/>
              </a:lnSpc>
              <a:spcBef>
                <a:spcPct val="0"/>
              </a:spcBef>
              <a:buNone/>
            </a:pP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Административное здание, кадастровый номер 81:05:1260001:343, назначение: нежилое, площадь 45,7 кв. м, с земельным участком с кадастровым номером 81:05:1260001:260, по адресу: Российская Федерация, Пермский край, </a:t>
            </a:r>
            <a:r>
              <a:rPr lang="ru-RU" alt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Юсьвинский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муниципальный округ, п. </a:t>
            </a:r>
            <a:r>
              <a:rPr lang="ru-RU" alt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Тукачево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ул. Комсомольская, </a:t>
            </a: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3/1</a:t>
            </a:r>
          </a:p>
        </p:txBody>
      </p:sp>
      <p:pic>
        <p:nvPicPr>
          <p:cNvPr id="2054" name="Picture 11" descr="Картинки по запросу герб пермского кра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74" y="260510"/>
            <a:ext cx="324198" cy="608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Рисунок 18" descr="https://i0.photo.2gis.com/images/branch/16/2251799833109180_58fd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242818" y="-3377191"/>
            <a:ext cx="354493" cy="37317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11542816" y="6382389"/>
            <a:ext cx="498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 smtClean="0"/>
              <a:t>31</a:t>
            </a:r>
            <a:endParaRPr lang="ru-RU" sz="1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60222" y="2124805"/>
            <a:ext cx="67151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Рыночная стоимость по состоянию на 13.08.2025 – </a:t>
            </a:r>
            <a:r>
              <a:rPr lang="ru-RU" altLang="ru-RU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216 920 </a:t>
            </a:r>
            <a:r>
              <a:rPr lang="ru-RU" altLang="ru-RU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</a:p>
        </p:txBody>
      </p:sp>
      <p:pic>
        <p:nvPicPr>
          <p:cNvPr id="8" name="Рисунок 7"/>
          <p:cNvPicPr/>
          <p:nvPr/>
        </p:nvPicPr>
        <p:blipFill rotWithShape="1">
          <a:blip r:embed="rId5"/>
          <a:srcRect l="28380" t="8837" r="20310" b="12771"/>
          <a:stretch/>
        </p:blipFill>
        <p:spPr bwMode="auto">
          <a:xfrm>
            <a:off x="7968727" y="2494138"/>
            <a:ext cx="3669339" cy="388825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356" y="2494138"/>
            <a:ext cx="4888571" cy="229688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575" y="2494137"/>
            <a:ext cx="2271981" cy="229688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0" t="15824" r="22565" b="38765"/>
          <a:stretch/>
        </p:blipFill>
        <p:spPr>
          <a:xfrm>
            <a:off x="660222" y="4825259"/>
            <a:ext cx="2312335" cy="155713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716" y="4825260"/>
            <a:ext cx="4888571" cy="1557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131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4"/>
          <p:cNvSpPr txBox="1">
            <a:spLocks noChangeArrowheads="1"/>
          </p:cNvSpPr>
          <p:nvPr/>
        </p:nvSpPr>
        <p:spPr bwMode="auto">
          <a:xfrm>
            <a:off x="660222" y="427137"/>
            <a:ext cx="10977844" cy="536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101" tIns="36051" rIns="72101" bIns="3605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4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3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ts val="1800"/>
              </a:lnSpc>
              <a:spcBef>
                <a:spcPct val="0"/>
              </a:spcBef>
              <a:buNone/>
            </a:pP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Помещение, кадастровый номер 59:05:0105008:689, назначение: нежилое, площадь 172,6 кв. м, </a:t>
            </a: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 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адресу: Пермский край, </a:t>
            </a:r>
            <a:r>
              <a:rPr lang="ru-RU" alt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Губахинский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городской округ, </a:t>
            </a:r>
            <a:r>
              <a:rPr lang="ru-RU" alt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рп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Углеуральский, ул. Маяковского, д. 20</a:t>
            </a:r>
          </a:p>
        </p:txBody>
      </p:sp>
      <p:pic>
        <p:nvPicPr>
          <p:cNvPr id="2054" name="Picture 11" descr="Картинки по запросу герб пермского кра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74" y="260510"/>
            <a:ext cx="324198" cy="608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Рисунок 18" descr="https://i0.photo.2gis.com/images/branch/16/2251799833109180_58fd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242818" y="-3377191"/>
            <a:ext cx="354493" cy="37317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11542816" y="6382389"/>
            <a:ext cx="498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 smtClean="0"/>
              <a:t>32</a:t>
            </a:r>
            <a:endParaRPr lang="ru-RU" sz="1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60222" y="963469"/>
            <a:ext cx="46359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переоценки рыночной стоимости</a:t>
            </a:r>
            <a:endParaRPr lang="ru-RU" i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728" y="1701621"/>
            <a:ext cx="3340626" cy="248421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728" y="4324340"/>
            <a:ext cx="3340626" cy="21965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1961" y="4324339"/>
            <a:ext cx="1904180" cy="21965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7694" y="4324339"/>
            <a:ext cx="3322927" cy="219654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7694" y="1701622"/>
            <a:ext cx="3322927" cy="248421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1961" y="1701622"/>
            <a:ext cx="1904180" cy="2484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767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4"/>
          <p:cNvSpPr txBox="1">
            <a:spLocks noChangeArrowheads="1"/>
          </p:cNvSpPr>
          <p:nvPr/>
        </p:nvSpPr>
        <p:spPr bwMode="auto">
          <a:xfrm>
            <a:off x="660222" y="400243"/>
            <a:ext cx="10977844" cy="536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101" tIns="36051" rIns="72101" bIns="3605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4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3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ts val="1800"/>
              </a:lnSpc>
              <a:spcBef>
                <a:spcPct val="0"/>
              </a:spcBef>
              <a:buNone/>
            </a:pP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Помещение, кадастровый номер 59:36:0340409:25, назначение: нежилое, площадь 133,1 кв. м, </a:t>
            </a: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 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адресу: Пермский край, </a:t>
            </a:r>
            <a:r>
              <a:rPr lang="ru-RU" alt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Уинский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муниципальный округ, с. </a:t>
            </a:r>
            <a:r>
              <a:rPr lang="ru-RU" alt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Уинское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ул. Советская, д. 17</a:t>
            </a:r>
          </a:p>
        </p:txBody>
      </p:sp>
      <p:pic>
        <p:nvPicPr>
          <p:cNvPr id="2054" name="Picture 11" descr="Картинки по запросу герб пермского кра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74" y="260510"/>
            <a:ext cx="324198" cy="608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Рисунок 18" descr="https://i0.photo.2gis.com/images/branch/16/2251799833109180_58fd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242818" y="-3377191"/>
            <a:ext cx="354493" cy="37317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11542816" y="6382389"/>
            <a:ext cx="498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 smtClean="0"/>
              <a:t>33</a:t>
            </a:r>
            <a:endParaRPr lang="ru-RU" sz="1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60222" y="937087"/>
            <a:ext cx="46359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переоценки рыночной стоимости</a:t>
            </a:r>
            <a:endParaRPr lang="ru-RU" i="1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299" y="1625372"/>
            <a:ext cx="3259315" cy="244448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222" y="1625372"/>
            <a:ext cx="3259315" cy="2444486"/>
          </a:xfrm>
          <a:prstGeom prst="rect">
            <a:avLst/>
          </a:prstGeom>
        </p:spPr>
      </p:pic>
      <p:pic>
        <p:nvPicPr>
          <p:cNvPr id="14" name="Рисунок 13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299" y="4209860"/>
            <a:ext cx="3259315" cy="2449527"/>
          </a:xfrm>
          <a:prstGeom prst="rect">
            <a:avLst/>
          </a:prstGeom>
        </p:spPr>
      </p:pic>
      <p:pic>
        <p:nvPicPr>
          <p:cNvPr id="15" name="Рисунок 14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222" y="4209860"/>
            <a:ext cx="3259315" cy="2449527"/>
          </a:xfrm>
          <a:prstGeom prst="rect">
            <a:avLst/>
          </a:prstGeom>
        </p:spPr>
      </p:pic>
      <p:pic>
        <p:nvPicPr>
          <p:cNvPr id="18" name="Рисунок 17" descr="\\ik-ws0010\01. Единый реестр объектов\ОБЪЕКТЫ ПЛАНИРУЕМЫЕ\Пермский край\Уинский район\с.Уинское, ул.Советская, 17 -ЦЗН\Фото 18.11.2021\IMG_6235.JP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4376" y="4205085"/>
            <a:ext cx="3868440" cy="2449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Рисунок 19" descr="\\ik-ws0010\01. Единый реестр объектов\ОБЪЕКТЫ ПЛАНИРУЕМЫЕ\Пермский край\Уинский район\с.Уинское, ул.Советская, 17 -ЦЗН\Фото 18.11.2021\IMG_6270.JP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4376" y="1625372"/>
            <a:ext cx="3868440" cy="244448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75057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4"/>
          <p:cNvSpPr txBox="1">
            <a:spLocks noChangeArrowheads="1"/>
          </p:cNvSpPr>
          <p:nvPr/>
        </p:nvSpPr>
        <p:spPr bwMode="auto">
          <a:xfrm>
            <a:off x="660222" y="427137"/>
            <a:ext cx="10977844" cy="536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101" tIns="36051" rIns="72101" bIns="3605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4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3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ts val="1800"/>
              </a:lnSpc>
              <a:spcBef>
                <a:spcPct val="0"/>
              </a:spcBef>
              <a:buNone/>
            </a:pP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Помещение, кадастровый номер 59:36:0340409:26, назначение: нежилое, площадь 72,3 </a:t>
            </a:r>
            <a:r>
              <a:rPr lang="ru-RU" alt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кв.м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</a:t>
            </a: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 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адресу: Пермский край, </a:t>
            </a:r>
            <a:r>
              <a:rPr lang="ru-RU" alt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Уинский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муниципальный округ, с. </a:t>
            </a:r>
            <a:r>
              <a:rPr lang="ru-RU" alt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Уинское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ул. Советская, д. 17</a:t>
            </a:r>
          </a:p>
        </p:txBody>
      </p:sp>
      <p:pic>
        <p:nvPicPr>
          <p:cNvPr id="2054" name="Picture 11" descr="Картинки по запросу герб пермского кра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74" y="260510"/>
            <a:ext cx="324198" cy="608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Рисунок 18" descr="https://i0.photo.2gis.com/images/branch/16/2251799833109180_58fd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242818" y="-3377191"/>
            <a:ext cx="354493" cy="37317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11542816" y="6382389"/>
            <a:ext cx="498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 smtClean="0"/>
              <a:t>34</a:t>
            </a:r>
            <a:endParaRPr lang="ru-RU" sz="1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60222" y="963981"/>
            <a:ext cx="46359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переоценки рыночной стоимости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222" y="2511037"/>
            <a:ext cx="3725319" cy="279398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2746" y="2511037"/>
            <a:ext cx="3725319" cy="279398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25"/>
          <a:stretch/>
        </p:blipFill>
        <p:spPr>
          <a:xfrm>
            <a:off x="4449565" y="2511037"/>
            <a:ext cx="3399158" cy="2792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933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4"/>
          <p:cNvSpPr txBox="1">
            <a:spLocks noChangeArrowheads="1"/>
          </p:cNvSpPr>
          <p:nvPr/>
        </p:nvSpPr>
        <p:spPr bwMode="auto">
          <a:xfrm>
            <a:off x="660222" y="427137"/>
            <a:ext cx="10977844" cy="779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101" tIns="36051" rIns="72101" bIns="3605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4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3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ts val="1800"/>
              </a:lnSpc>
              <a:spcBef>
                <a:spcPct val="0"/>
              </a:spcBef>
              <a:buNone/>
            </a:pP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Помещение фельдшерско-акушерского пункта, кадастровый номер 81:06:1410001:154, назначение: нежилое, площадь 100,5 кв. м, по адресу: Пермский край, </a:t>
            </a:r>
            <a:r>
              <a:rPr lang="ru-RU" alt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Кудымкарский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муниципальный округ, </a:t>
            </a: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Лопатина</a:t>
            </a:r>
          </a:p>
        </p:txBody>
      </p:sp>
      <p:pic>
        <p:nvPicPr>
          <p:cNvPr id="2054" name="Picture 11" descr="Картинки по запросу герб пермского кра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74" y="260510"/>
            <a:ext cx="324198" cy="608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Рисунок 18" descr="https://i0.photo.2gis.com/images/branch/16/2251799833109180_58fd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242818" y="-3377191"/>
            <a:ext cx="354493" cy="37317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11542816" y="6382389"/>
            <a:ext cx="498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 smtClean="0"/>
              <a:t>39</a:t>
            </a:r>
            <a:endParaRPr lang="ru-RU" sz="1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60222" y="1206868"/>
            <a:ext cx="46359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переоценки рыночной стоимости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222" y="1971013"/>
            <a:ext cx="4449660" cy="441137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7216" y="1971013"/>
            <a:ext cx="3780850" cy="441804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5043" y="1971013"/>
            <a:ext cx="2537012" cy="190275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5043" y="4486302"/>
            <a:ext cx="2537012" cy="1902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47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4"/>
          <p:cNvSpPr txBox="1">
            <a:spLocks noChangeArrowheads="1"/>
          </p:cNvSpPr>
          <p:nvPr/>
        </p:nvSpPr>
        <p:spPr bwMode="auto">
          <a:xfrm>
            <a:off x="660222" y="427137"/>
            <a:ext cx="10977844" cy="1241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101" tIns="36051" rIns="72101" bIns="3605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4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3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ts val="1800"/>
              </a:lnSpc>
              <a:spcBef>
                <a:spcPct val="0"/>
              </a:spcBef>
              <a:buNone/>
            </a:pP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Встроенное нежилое помещение фельдшерско-акушерского пункта, кадастровый номер 59:40:0660101:137, назначение: нежилое помещение, площадь: 44 кв. м, по адресу: Пермский край, </a:t>
            </a:r>
            <a:r>
              <a:rPr lang="ru-RU" alt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Чернушинский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городской округ, д. Большой Юг, ул. Кленовая, д. 44, </a:t>
            </a:r>
          </a:p>
          <a:p>
            <a:pPr algn="just">
              <a:lnSpc>
                <a:spcPts val="1800"/>
              </a:lnSpc>
              <a:spcBef>
                <a:spcPct val="0"/>
              </a:spcBef>
              <a:buNone/>
            </a:pP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 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земельным участком </a:t>
            </a: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 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кадастровым номером 59:40:0660101:90, по адресу: Пермский край, </a:t>
            </a:r>
            <a:r>
              <a:rPr lang="ru-RU" alt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Чернушинский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городской округ, д. Большой Юг, ул. Кленовая, з/у 44/1</a:t>
            </a:r>
            <a:r>
              <a:rPr lang="ru-RU" alt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054" name="Picture 11" descr="Картинки по запросу герб пермского кра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74" y="260510"/>
            <a:ext cx="324198" cy="608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Рисунок 18" descr="https://i0.photo.2gis.com/images/branch/16/2251799833109180_58fd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242818" y="-3377191"/>
            <a:ext cx="354493" cy="37317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11542816" y="6382389"/>
            <a:ext cx="498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 smtClean="0"/>
              <a:t>40</a:t>
            </a:r>
            <a:endParaRPr lang="ru-RU" sz="1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60222" y="1668533"/>
            <a:ext cx="64287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Рыночная стоимость по состоянию на </a:t>
            </a:r>
            <a:r>
              <a:rPr lang="ru-RU" altLang="ru-RU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25.09.2025 </a:t>
            </a:r>
            <a:r>
              <a:rPr lang="ru-RU" altLang="ru-RU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- 26 500 руб.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222" y="2257739"/>
            <a:ext cx="3090143" cy="2314174"/>
          </a:xfrm>
          <a:prstGeom prst="rect">
            <a:avLst/>
          </a:prstGeom>
        </p:spPr>
      </p:pic>
      <p:pic>
        <p:nvPicPr>
          <p:cNvPr id="8" name="Рисунок 7"/>
          <p:cNvPicPr/>
          <p:nvPr/>
        </p:nvPicPr>
        <p:blipFill rotWithShape="1">
          <a:blip r:embed="rId6"/>
          <a:srcRect l="41529" t="21664" r="23357" b="12486"/>
          <a:stretch/>
        </p:blipFill>
        <p:spPr bwMode="auto">
          <a:xfrm>
            <a:off x="8107625" y="2257738"/>
            <a:ext cx="3435191" cy="444853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537" y="2238426"/>
            <a:ext cx="1750115" cy="233348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6824" y="2238426"/>
            <a:ext cx="2204480" cy="23334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65" y="4673172"/>
            <a:ext cx="1501347" cy="200179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417" y="4673172"/>
            <a:ext cx="1524827" cy="203310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849" y="4673171"/>
            <a:ext cx="1524828" cy="203310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282" y="4667358"/>
            <a:ext cx="1494022" cy="1992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381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4"/>
          <p:cNvSpPr txBox="1">
            <a:spLocks noChangeArrowheads="1"/>
          </p:cNvSpPr>
          <p:nvPr/>
        </p:nvSpPr>
        <p:spPr bwMode="auto">
          <a:xfrm>
            <a:off x="660222" y="427137"/>
            <a:ext cx="10977844" cy="536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101" tIns="36051" rIns="72101" bIns="3605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4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3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ts val="1800"/>
              </a:lnSpc>
              <a:spcBef>
                <a:spcPct val="0"/>
              </a:spcBef>
              <a:buNone/>
            </a:pP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Помещение ФАП, кадастровый номер 59:17:1201020:17, назначение: нежилое, площадь: 78,3 кв. м, по адресу: Пермский край, Горнозаводский городской округ, п. Промысла, ул. 1 Мая, д. 13</a:t>
            </a:r>
          </a:p>
        </p:txBody>
      </p:sp>
      <p:pic>
        <p:nvPicPr>
          <p:cNvPr id="2054" name="Picture 11" descr="Картинки по запросу герб пермского кра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74" y="260510"/>
            <a:ext cx="324198" cy="608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Рисунок 18" descr="https://i0.photo.2gis.com/images/branch/16/2251799833109180_58fd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242818" y="-3377191"/>
            <a:ext cx="354493" cy="37317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11542816" y="6382389"/>
            <a:ext cx="498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 smtClean="0"/>
              <a:t>42</a:t>
            </a:r>
            <a:endParaRPr lang="ru-RU" sz="1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60221" y="963981"/>
            <a:ext cx="64287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Рыночная стоимость по состоянию на </a:t>
            </a:r>
            <a:r>
              <a:rPr lang="ru-RU" altLang="ru-RU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25.09.2025 </a:t>
            </a:r>
            <a:r>
              <a:rPr lang="ru-RU" altLang="ru-RU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- 47 100 руб.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222" y="1938813"/>
            <a:ext cx="3194715" cy="203717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96820" y="4097593"/>
            <a:ext cx="3941245" cy="239603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817" y="1819011"/>
            <a:ext cx="3941247" cy="215697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843" y="1819011"/>
            <a:ext cx="3640069" cy="215697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221" y="4097594"/>
            <a:ext cx="3194715" cy="239603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844" y="4097594"/>
            <a:ext cx="3640069" cy="2396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994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4"/>
          <p:cNvSpPr txBox="1">
            <a:spLocks noChangeArrowheads="1"/>
          </p:cNvSpPr>
          <p:nvPr/>
        </p:nvSpPr>
        <p:spPr bwMode="auto">
          <a:xfrm>
            <a:off x="660222" y="427137"/>
            <a:ext cx="10977844" cy="767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101" tIns="36051" rIns="72101" bIns="3605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4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3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ts val="1800"/>
              </a:lnSpc>
              <a:spcBef>
                <a:spcPct val="0"/>
              </a:spcBef>
              <a:buNone/>
            </a:pP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Здание, кадастровый номер 59:13:0390103:95, назначение: нежилое, площадь: 47,9 </a:t>
            </a:r>
            <a:r>
              <a:rPr lang="ru-RU" alt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кв.м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</a:t>
            </a: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 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земельным участком с кадастровым номером 59:13:0390103:209, по адресу: Пермский край, </a:t>
            </a:r>
            <a:r>
              <a:rPr lang="ru-RU" alt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Бардымский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муниципальный округ, д. Новая Казанка, ул. Мира, д. 66</a:t>
            </a:r>
          </a:p>
        </p:txBody>
      </p:sp>
      <p:pic>
        <p:nvPicPr>
          <p:cNvPr id="2054" name="Picture 11" descr="Картинки по запросу герб пермского кра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74" y="260510"/>
            <a:ext cx="324198" cy="608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Рисунок 18" descr="https://i0.photo.2gis.com/images/branch/16/2251799833109180_58fd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242818" y="-3377191"/>
            <a:ext cx="354493" cy="37317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11542816" y="6382389"/>
            <a:ext cx="498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 smtClean="0"/>
              <a:t>45</a:t>
            </a:r>
            <a:endParaRPr lang="ru-RU" sz="1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60222" y="1194813"/>
            <a:ext cx="46359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переоценки рыночной стоимости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/>
          <a:srcRect l="10017" t="19265"/>
          <a:stretch/>
        </p:blipFill>
        <p:spPr>
          <a:xfrm>
            <a:off x="675129" y="2006803"/>
            <a:ext cx="5406019" cy="366308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4791" y="2006803"/>
            <a:ext cx="2587767" cy="366308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36201" y="2006803"/>
            <a:ext cx="2746210" cy="3663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844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4"/>
          <p:cNvSpPr txBox="1">
            <a:spLocks noChangeArrowheads="1"/>
          </p:cNvSpPr>
          <p:nvPr/>
        </p:nvSpPr>
        <p:spPr bwMode="auto">
          <a:xfrm>
            <a:off x="660222" y="427137"/>
            <a:ext cx="10977844" cy="767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101" tIns="36051" rIns="72101" bIns="3605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4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3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ts val="1800"/>
              </a:lnSpc>
              <a:spcBef>
                <a:spcPct val="0"/>
              </a:spcBef>
              <a:buNone/>
            </a:pP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Нежилое помещение, кадастровый номер 59:35:0840101:176, назначение: нежилое, площадь 42,3 кв. м, по адресу: Пермский край, </a:t>
            </a:r>
            <a:r>
              <a:rPr lang="ru-RU" alt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Суксунский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муниципальный округ, д. </a:t>
            </a: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Каменка,</a:t>
            </a:r>
            <a:b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ул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Механизаторов, д. 4</a:t>
            </a:r>
          </a:p>
        </p:txBody>
      </p:sp>
      <p:pic>
        <p:nvPicPr>
          <p:cNvPr id="2054" name="Picture 11" descr="Картинки по запросу герб пермского кра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74" y="260510"/>
            <a:ext cx="324198" cy="608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Рисунок 18" descr="https://i0.photo.2gis.com/images/branch/16/2251799833109180_58fd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242818" y="-3377191"/>
            <a:ext cx="354493" cy="37317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11542816" y="6382389"/>
            <a:ext cx="498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 smtClean="0"/>
              <a:t>45</a:t>
            </a:r>
            <a:endParaRPr lang="ru-RU" sz="1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60222" y="1194813"/>
            <a:ext cx="644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Рыночная стоимость по состоянию на 25.09.2025 - </a:t>
            </a:r>
            <a:r>
              <a:rPr lang="ru-RU" altLang="ru-RU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26 000 </a:t>
            </a:r>
            <a:r>
              <a:rPr lang="ru-RU" altLang="ru-RU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168" y="1720160"/>
            <a:ext cx="3684456" cy="226336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47447" y="1720159"/>
            <a:ext cx="3599615" cy="226336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67065" y="1848933"/>
            <a:ext cx="3525132" cy="4810455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4840" y="4101220"/>
            <a:ext cx="3602221" cy="255816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5169" y="4101220"/>
            <a:ext cx="3684456" cy="2558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907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4"/>
          <p:cNvSpPr txBox="1">
            <a:spLocks noChangeArrowheads="1"/>
          </p:cNvSpPr>
          <p:nvPr/>
        </p:nvSpPr>
        <p:spPr bwMode="auto">
          <a:xfrm>
            <a:off x="660222" y="427137"/>
            <a:ext cx="10977844" cy="767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101" tIns="36051" rIns="72101" bIns="3605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4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3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ts val="1800"/>
              </a:lnSpc>
              <a:spcBef>
                <a:spcPct val="0"/>
              </a:spcBef>
              <a:buNone/>
            </a:pP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Здание ФАП, кадастровый номер 59:13:0180206:34, назначение: нежилое, площадь 45,1 кв. </a:t>
            </a: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м,</a:t>
            </a:r>
            <a:b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 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земельным участком с кадастровым номером 59:13:0180206:4 по адресу: Пермский </a:t>
            </a: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край,</a:t>
            </a:r>
            <a:b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alt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м.о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</a:t>
            </a:r>
            <a:r>
              <a:rPr lang="ru-RU" alt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Бардымский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д </a:t>
            </a:r>
            <a:r>
              <a:rPr lang="ru-RU" alt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Сюзянь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</a:t>
            </a:r>
            <a:r>
              <a:rPr lang="ru-RU" alt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ул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Мира, д 4</a:t>
            </a:r>
          </a:p>
        </p:txBody>
      </p:sp>
      <p:pic>
        <p:nvPicPr>
          <p:cNvPr id="2054" name="Picture 11" descr="Картинки по запросу герб пермского кра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74" y="260510"/>
            <a:ext cx="324198" cy="608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Рисунок 18" descr="https://i0.photo.2gis.com/images/branch/16/2251799833109180_58fd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242818" y="-3377191"/>
            <a:ext cx="354493" cy="37317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11542816" y="6382389"/>
            <a:ext cx="498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 smtClean="0"/>
              <a:t>45</a:t>
            </a:r>
            <a:endParaRPr lang="ru-RU" sz="1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60222" y="1194813"/>
            <a:ext cx="644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Рыночная стоимость по состоянию на 25.09.2025 - </a:t>
            </a:r>
            <a:r>
              <a:rPr lang="ru-RU" altLang="ru-RU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38 900 </a:t>
            </a:r>
            <a:r>
              <a:rPr lang="ru-RU" altLang="ru-RU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7768" y="1745941"/>
            <a:ext cx="3818220" cy="251515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6822" y="1745941"/>
            <a:ext cx="4178615" cy="251515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90519" y="4342841"/>
            <a:ext cx="2688879" cy="238388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06147" y="4376508"/>
            <a:ext cx="2589289" cy="231654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67768" y="4342842"/>
            <a:ext cx="2596001" cy="2383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473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4"/>
          <p:cNvSpPr txBox="1">
            <a:spLocks noChangeArrowheads="1"/>
          </p:cNvSpPr>
          <p:nvPr/>
        </p:nvSpPr>
        <p:spPr bwMode="auto">
          <a:xfrm>
            <a:off x="660222" y="427137"/>
            <a:ext cx="10977844" cy="998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101" tIns="36051" rIns="72101" bIns="3605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4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3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ts val="1800"/>
              </a:lnSpc>
              <a:spcBef>
                <a:spcPct val="0"/>
              </a:spcBef>
              <a:buNone/>
            </a:pP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Гараж, кадастровый номер 59:17:0101015:2781, назначение: нежилое, площадь 26,6 кв. </a:t>
            </a: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м,</a:t>
            </a:r>
            <a:b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 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земельным участком с кадастровым номером 59:17:0101015:701, по адресу: Пермский край, муниципальный округ Горнозаводский, город Горнозаводск, район ЦРБ левое крыло, ряд </a:t>
            </a: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4,</a:t>
            </a:r>
            <a:b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гараж 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14</a:t>
            </a:r>
          </a:p>
        </p:txBody>
      </p:sp>
      <p:pic>
        <p:nvPicPr>
          <p:cNvPr id="2054" name="Picture 11" descr="Картинки по запросу герб пермского кра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74" y="260510"/>
            <a:ext cx="324198" cy="608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Рисунок 18" descr="https://i0.photo.2gis.com/images/branch/16/2251799833109180_58fd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242818" y="-3377191"/>
            <a:ext cx="354493" cy="37317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11542816" y="6382389"/>
            <a:ext cx="498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 smtClean="0"/>
              <a:t>45</a:t>
            </a:r>
            <a:endParaRPr lang="ru-RU" sz="1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60222" y="1421138"/>
            <a:ext cx="65441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Рыночная стоимость по состоянию на 25.09.2025 - </a:t>
            </a:r>
            <a:r>
              <a:rPr lang="ru-RU" altLang="ru-RU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114 </a:t>
            </a:r>
            <a:r>
              <a:rPr lang="ru-RU" altLang="ru-RU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000 руб.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7893" y="1890745"/>
            <a:ext cx="2593635" cy="247086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2738" y="1886219"/>
            <a:ext cx="2551647" cy="247086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95594" y="1886219"/>
            <a:ext cx="2563217" cy="247086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73846" y="4461881"/>
            <a:ext cx="2587681" cy="227241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6547" y="4461881"/>
            <a:ext cx="2547837" cy="227241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95593" y="4461881"/>
            <a:ext cx="2563217" cy="2281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071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4"/>
          <p:cNvSpPr txBox="1">
            <a:spLocks noChangeArrowheads="1"/>
          </p:cNvSpPr>
          <p:nvPr/>
        </p:nvSpPr>
        <p:spPr bwMode="auto">
          <a:xfrm>
            <a:off x="660222" y="418084"/>
            <a:ext cx="11018748" cy="1919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101" tIns="36051" rIns="72101" bIns="3605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4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3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ts val="1800"/>
              </a:lnSpc>
              <a:spcBef>
                <a:spcPct val="0"/>
              </a:spcBef>
              <a:buNone/>
            </a:pPr>
            <a:r>
              <a:rPr lang="ru-RU" alt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Семь объектов, общей площадью 7114,3 кв. м, назначение: нежилые, </a:t>
            </a:r>
            <a:r>
              <a:rPr lang="ru-RU" alt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сооружения </a:t>
            </a:r>
            <a:r>
              <a:rPr lang="ru-RU" alt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канализации,</a:t>
            </a:r>
            <a:br>
              <a:rPr lang="ru-RU" alt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alt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кадастровыми номерами: 59:17:1601037:52, 59:17:1601037:55, 59:17:1601037:62, 59:17:1601037:51, 59:17:1601037:58, 59:17:0000000:591, </a:t>
            </a:r>
            <a:r>
              <a:rPr lang="ru-RU" alt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59:17:1601037:59,</a:t>
            </a:r>
            <a:endParaRPr lang="ru-RU" altLang="ru-RU" sz="14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spcBef>
                <a:spcPct val="0"/>
              </a:spcBef>
              <a:buNone/>
            </a:pPr>
            <a:r>
              <a:rPr lang="ru-RU" alt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Четыре сооружения, общей протяженностью 1568 </a:t>
            </a:r>
            <a:r>
              <a:rPr lang="ru-RU" alt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м, </a:t>
            </a:r>
            <a:r>
              <a:rPr lang="ru-RU" alt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назначение: </a:t>
            </a:r>
            <a:r>
              <a:rPr lang="ru-RU" alt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сооружения электроэнергетики, </a:t>
            </a:r>
            <a:r>
              <a:rPr lang="ru-RU" alt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канализации, коммунального хозяйства, с </a:t>
            </a:r>
            <a:r>
              <a:rPr lang="ru-RU" alt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кадастровыми номерами: 59:17:0000000:579, 59:17:1601037:53, 59:17:1601037:50, </a:t>
            </a:r>
            <a:r>
              <a:rPr lang="ru-RU" alt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59:17:1601037:60,</a:t>
            </a:r>
            <a:endParaRPr lang="ru-RU" altLang="ru-RU" sz="1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just">
              <a:lnSpc>
                <a:spcPts val="1800"/>
              </a:lnSpc>
              <a:spcBef>
                <a:spcPct val="0"/>
              </a:spcBef>
              <a:buNone/>
            </a:pPr>
            <a:r>
              <a:rPr lang="ru-RU" alt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Скважина N 2, Глубина 200 м, назначение: </a:t>
            </a:r>
            <a:r>
              <a:rPr lang="ru-RU" alt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сооружения </a:t>
            </a:r>
            <a:r>
              <a:rPr lang="ru-RU" alt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водозаборные, </a:t>
            </a:r>
            <a:r>
              <a:rPr lang="ru-RU" alt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кадастровый номер 59:17:1601022:50,</a:t>
            </a:r>
          </a:p>
          <a:p>
            <a:pPr algn="just">
              <a:lnSpc>
                <a:spcPts val="1800"/>
              </a:lnSpc>
              <a:spcBef>
                <a:spcPct val="0"/>
              </a:spcBef>
              <a:buNone/>
            </a:pPr>
            <a:r>
              <a:rPr lang="ru-RU" alt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alt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двумя земельными </a:t>
            </a:r>
            <a:r>
              <a:rPr lang="ru-RU" alt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участками, с кадастровыми номерами: </a:t>
            </a:r>
            <a:r>
              <a:rPr lang="ru-RU" alt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59:17:1601037:3, 59:17:1601037:118, общей площадью 81116 кв. м, по адресу: Пермский край, Горнозаводский городской </a:t>
            </a:r>
            <a:r>
              <a:rPr lang="ru-RU" alt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округ, </a:t>
            </a:r>
            <a:r>
              <a:rPr lang="ru-RU" altLang="ru-RU" sz="1400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р.п</a:t>
            </a:r>
            <a:r>
              <a:rPr lang="ru-RU" alt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Теплая Гора, ул. </a:t>
            </a:r>
            <a:r>
              <a:rPr lang="ru-RU" altLang="ru-RU" sz="14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Бисерская</a:t>
            </a:r>
            <a:r>
              <a:rPr lang="ru-RU" altLang="ru-RU" sz="1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</a:t>
            </a:r>
            <a:r>
              <a:rPr lang="ru-RU" altLang="ru-RU" sz="1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altLang="ru-RU" sz="14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2054" name="Picture 11" descr="Картинки по запросу герб пермского кра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74" y="260510"/>
            <a:ext cx="324198" cy="608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Рисунок 18" descr="https://i0.photo.2gis.com/images/branch/16/2251799833109180_58fd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242818" y="-3377191"/>
            <a:ext cx="354493" cy="37317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11542816" y="6382389"/>
            <a:ext cx="498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 smtClean="0"/>
              <a:t>45</a:t>
            </a:r>
            <a:endParaRPr lang="ru-RU" sz="12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57562" y="2248943"/>
            <a:ext cx="67728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Рыночная стоимость по состоянию на </a:t>
            </a:r>
            <a:r>
              <a:rPr lang="ru-RU" altLang="ru-RU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19.08.2025 – 8 235 275 руб</a:t>
            </a:r>
            <a:r>
              <a:rPr lang="ru-RU" altLang="ru-RU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562" y="2740044"/>
            <a:ext cx="2110022" cy="163717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656" y="2740044"/>
            <a:ext cx="1902400" cy="163717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108" y="2740044"/>
            <a:ext cx="2163024" cy="163717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5581" y="2740044"/>
            <a:ext cx="2016214" cy="163717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562" y="4538300"/>
            <a:ext cx="2110022" cy="198258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109" y="4498988"/>
            <a:ext cx="2163024" cy="198258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9320" y="2740044"/>
            <a:ext cx="2016213" cy="165174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608" y="4486497"/>
            <a:ext cx="2016214" cy="197469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9318" y="4486497"/>
            <a:ext cx="2016213" cy="194971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656" y="4486498"/>
            <a:ext cx="1886456" cy="1974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263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4"/>
          <p:cNvSpPr txBox="1">
            <a:spLocks noChangeArrowheads="1"/>
          </p:cNvSpPr>
          <p:nvPr/>
        </p:nvSpPr>
        <p:spPr bwMode="auto">
          <a:xfrm>
            <a:off x="660222" y="427137"/>
            <a:ext cx="10977844" cy="767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101" tIns="36051" rIns="72101" bIns="3605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4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3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ts val="1800"/>
              </a:lnSpc>
              <a:spcBef>
                <a:spcPct val="0"/>
              </a:spcBef>
              <a:buNone/>
            </a:pP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Помещение, кадастровый номер 59:19:3001005:246, назначение: нежилое, площадь 250,8 кв. м,</a:t>
            </a:r>
            <a:b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по адресу: Российская Федерация, Пермский край, </a:t>
            </a:r>
            <a:r>
              <a:rPr lang="ru-RU" alt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м.о</a:t>
            </a: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</a:t>
            </a:r>
            <a:r>
              <a:rPr lang="ru-RU" alt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Еловский</a:t>
            </a: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село Малая Уса,</a:t>
            </a:r>
            <a:b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ул. им. Гладкова, д. 8</a:t>
            </a:r>
            <a:endParaRPr lang="ru-RU" altLang="ru-RU" sz="2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2054" name="Picture 11" descr="Картинки по запросу герб пермского кра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74" y="260510"/>
            <a:ext cx="324198" cy="608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Рисунок 18" descr="https://i0.photo.2gis.com/images/branch/16/2251799833109180_58fd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242818" y="-3377191"/>
            <a:ext cx="354493" cy="37317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11542816" y="6382389"/>
            <a:ext cx="498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 smtClean="0"/>
              <a:t>45</a:t>
            </a:r>
            <a:endParaRPr lang="ru-RU" sz="1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64972" y="1194813"/>
            <a:ext cx="46359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переоценки рыночной стоимости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166" y="1714203"/>
            <a:ext cx="3676391" cy="213165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7101" y="1696308"/>
            <a:ext cx="3516162" cy="216744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77329" y="1664269"/>
            <a:ext cx="3460737" cy="219572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1166" y="3995912"/>
            <a:ext cx="3676391" cy="25249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78526" y="3995913"/>
            <a:ext cx="3524737" cy="252497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77331" y="3995912"/>
            <a:ext cx="3460735" cy="2524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26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4"/>
          <p:cNvSpPr txBox="1">
            <a:spLocks noChangeArrowheads="1"/>
          </p:cNvSpPr>
          <p:nvPr/>
        </p:nvSpPr>
        <p:spPr bwMode="auto">
          <a:xfrm>
            <a:off x="660222" y="427137"/>
            <a:ext cx="10977844" cy="996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101" tIns="36051" rIns="72101" bIns="3605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4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3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ts val="1800"/>
              </a:lnSpc>
              <a:spcBef>
                <a:spcPct val="0"/>
              </a:spcBef>
              <a:buNone/>
            </a:pP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Здание, кадастровый 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номер </a:t>
            </a: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59:14:0161078:104, </a:t>
            </a: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этажей: 1, в том числе подземных 0, назначение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нежилое</a:t>
            </a: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площадь 1082,9 кв. м, </a:t>
            </a: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 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земельным участком с кадастровым номером 59:14:0161078:60, площадью 3029 кв. м, по адресу: Российская Федерация, Пермский </a:t>
            </a: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край,</a:t>
            </a:r>
            <a:b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lang="ru-RU" altLang="ru-RU" sz="2000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м.о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Березовский, с. Березовка, ул. Советская, д. 135а</a:t>
            </a:r>
          </a:p>
        </p:txBody>
      </p:sp>
      <p:pic>
        <p:nvPicPr>
          <p:cNvPr id="2054" name="Picture 11" descr="Картинки по запросу герб пермского кра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74" y="260510"/>
            <a:ext cx="324198" cy="608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Рисунок 18" descr="https://i0.photo.2gis.com/images/branch/16/2251799833109180_58fd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242818" y="-3377191"/>
            <a:ext cx="354493" cy="37317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11542816" y="6382389"/>
            <a:ext cx="498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 smtClean="0"/>
              <a:t>45</a:t>
            </a:r>
            <a:endParaRPr lang="ru-RU" sz="1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60222" y="1421138"/>
            <a:ext cx="46359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переоценки рыночной стоимости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221" y="1906139"/>
            <a:ext cx="2653347" cy="196964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08654" y="1877923"/>
            <a:ext cx="2740490" cy="196964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4230" y="1877923"/>
            <a:ext cx="2637220" cy="19764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76538" y="1877923"/>
            <a:ext cx="2661528" cy="199669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1128" y="4011383"/>
            <a:ext cx="2672440" cy="215442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92389" y="4011383"/>
            <a:ext cx="2756755" cy="213300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44230" y="4013038"/>
            <a:ext cx="2637220" cy="214371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60272" y="4009727"/>
            <a:ext cx="2677794" cy="215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357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4"/>
          <p:cNvSpPr txBox="1">
            <a:spLocks noChangeArrowheads="1"/>
          </p:cNvSpPr>
          <p:nvPr/>
        </p:nvSpPr>
        <p:spPr bwMode="auto">
          <a:xfrm>
            <a:off x="660222" y="427137"/>
            <a:ext cx="10977844" cy="996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101" tIns="36051" rIns="72101" bIns="3605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45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9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33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279525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ts val="1800"/>
              </a:lnSpc>
              <a:spcBef>
                <a:spcPct val="0"/>
              </a:spcBef>
              <a:buNone/>
            </a:pP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Хозяйственный корпус, 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кадастровый номер </a:t>
            </a: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59:19:1206001:55, </a:t>
            </a: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количество 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этажей: 1, в том числе подземных 0, назначение: </a:t>
            </a:r>
            <a:r>
              <a:rPr lang="ru-RU" alt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нежилое, площадь 235 кв. м, 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 земельным участком с кадастровым номером 59:19:1206001:212, площадью 1143 кв. м, по адресу: Российская Федерация, Пермский край, </a:t>
            </a:r>
            <a:r>
              <a:rPr lang="ru-RU" alt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м.о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</a:t>
            </a:r>
            <a:r>
              <a:rPr lang="ru-RU" alt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Еловский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с. Елово, ул. Свердлова, </a:t>
            </a:r>
            <a:r>
              <a:rPr lang="ru-RU" altLang="ru-RU" sz="20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зд</a:t>
            </a:r>
            <a:r>
              <a:rPr lang="ru-RU" altLang="ru-RU" sz="20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. 53</a:t>
            </a:r>
          </a:p>
        </p:txBody>
      </p:sp>
      <p:pic>
        <p:nvPicPr>
          <p:cNvPr id="2054" name="Picture 11" descr="Картинки по запросу герб пермского края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74" y="260510"/>
            <a:ext cx="324198" cy="608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Рисунок 18" descr="https://i0.photo.2gis.com/images/branch/16/2251799833109180_58fd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242818" y="-3377191"/>
            <a:ext cx="354493" cy="37317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11542816" y="6382389"/>
            <a:ext cx="498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 smtClean="0"/>
              <a:t>45</a:t>
            </a:r>
            <a:endParaRPr lang="ru-RU" sz="1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60222" y="1423273"/>
            <a:ext cx="46359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переоценки рыночной стоимости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222" y="1917316"/>
            <a:ext cx="2734828" cy="235592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6937" y="1917316"/>
            <a:ext cx="2451293" cy="235592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222" y="4398970"/>
            <a:ext cx="3606318" cy="226041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82607" y="4397947"/>
            <a:ext cx="3729298" cy="226041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84191" y="1917316"/>
            <a:ext cx="2689404" cy="235592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99556" y="1917316"/>
            <a:ext cx="2738510" cy="235592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259199" y="4397947"/>
            <a:ext cx="3378867" cy="2260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25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12744</TotalTime>
  <Words>2261</Words>
  <Application>Microsoft Office PowerPoint</Application>
  <PresentationFormat>Широкоэкранный</PresentationFormat>
  <Paragraphs>157</Paragraphs>
  <Slides>29</Slides>
  <Notes>28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4" baseType="lpstr">
      <vt:lpstr>Arial</vt:lpstr>
      <vt:lpstr>Calibri</vt:lpstr>
      <vt:lpstr>Calibri Light</vt:lpstr>
      <vt:lpstr>Times New Roman</vt:lpstr>
      <vt:lpstr>Тема Office</vt:lpstr>
      <vt:lpstr>Информация об объектах недвижимого имущества Пермского края, возможных  к приобретению в порядке приватизации на торгах в соответствии с Федеральным законом от 21 декабря 2001 г. № 178-ФЗ № «О приватизации государственного и муниципального имущества»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Щербинина Марина Романовна</dc:creator>
  <cp:lastModifiedBy>Крепышева Юлия Олеговна</cp:lastModifiedBy>
  <cp:revision>711</cp:revision>
  <cp:lastPrinted>2023-08-24T13:30:24Z</cp:lastPrinted>
  <dcterms:created xsi:type="dcterms:W3CDTF">2018-10-08T07:19:17Z</dcterms:created>
  <dcterms:modified xsi:type="dcterms:W3CDTF">2025-11-19T08:00:11Z</dcterms:modified>
</cp:coreProperties>
</file>